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307" r:id="rId27"/>
    <p:sldId id="308"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302" r:id="rId45"/>
    <p:sldId id="303" r:id="rId46"/>
    <p:sldId id="304" r:id="rId47"/>
    <p:sldId id="305" r:id="rId48"/>
    <p:sldId id="306" r:id="rId49"/>
  </p:sldIdLst>
  <p:sldSz cx="12801600" cy="9601200" type="A3"/>
  <p:notesSz cx="6858000" cy="9144000"/>
  <p:defaultTextStyle>
    <a:defPPr>
      <a:defRPr lang="en-US"/>
    </a:defPPr>
    <a:lvl1pPr marL="0" algn="l" defTabSz="1280006" rtl="0" eaLnBrk="1" latinLnBrk="0" hangingPunct="1">
      <a:defRPr sz="2500" kern="1200">
        <a:solidFill>
          <a:schemeClr val="tx1"/>
        </a:solidFill>
        <a:latin typeface="+mn-lt"/>
        <a:ea typeface="+mn-ea"/>
        <a:cs typeface="+mn-cs"/>
      </a:defRPr>
    </a:lvl1pPr>
    <a:lvl2pPr marL="640003" algn="l" defTabSz="1280006" rtl="0" eaLnBrk="1" latinLnBrk="0" hangingPunct="1">
      <a:defRPr sz="2500" kern="1200">
        <a:solidFill>
          <a:schemeClr val="tx1"/>
        </a:solidFill>
        <a:latin typeface="+mn-lt"/>
        <a:ea typeface="+mn-ea"/>
        <a:cs typeface="+mn-cs"/>
      </a:defRPr>
    </a:lvl2pPr>
    <a:lvl3pPr marL="1280006" algn="l" defTabSz="1280006" rtl="0" eaLnBrk="1" latinLnBrk="0" hangingPunct="1">
      <a:defRPr sz="2500" kern="1200">
        <a:solidFill>
          <a:schemeClr val="tx1"/>
        </a:solidFill>
        <a:latin typeface="+mn-lt"/>
        <a:ea typeface="+mn-ea"/>
        <a:cs typeface="+mn-cs"/>
      </a:defRPr>
    </a:lvl3pPr>
    <a:lvl4pPr marL="1920009" algn="l" defTabSz="1280006" rtl="0" eaLnBrk="1" latinLnBrk="0" hangingPunct="1">
      <a:defRPr sz="2500" kern="1200">
        <a:solidFill>
          <a:schemeClr val="tx1"/>
        </a:solidFill>
        <a:latin typeface="+mn-lt"/>
        <a:ea typeface="+mn-ea"/>
        <a:cs typeface="+mn-cs"/>
      </a:defRPr>
    </a:lvl4pPr>
    <a:lvl5pPr marL="2560013" algn="l" defTabSz="1280006" rtl="0" eaLnBrk="1" latinLnBrk="0" hangingPunct="1">
      <a:defRPr sz="2500" kern="1200">
        <a:solidFill>
          <a:schemeClr val="tx1"/>
        </a:solidFill>
        <a:latin typeface="+mn-lt"/>
        <a:ea typeface="+mn-ea"/>
        <a:cs typeface="+mn-cs"/>
      </a:defRPr>
    </a:lvl5pPr>
    <a:lvl6pPr marL="3200016" algn="l" defTabSz="1280006" rtl="0" eaLnBrk="1" latinLnBrk="0" hangingPunct="1">
      <a:defRPr sz="2500" kern="1200">
        <a:solidFill>
          <a:schemeClr val="tx1"/>
        </a:solidFill>
        <a:latin typeface="+mn-lt"/>
        <a:ea typeface="+mn-ea"/>
        <a:cs typeface="+mn-cs"/>
      </a:defRPr>
    </a:lvl6pPr>
    <a:lvl7pPr marL="3840019" algn="l" defTabSz="1280006" rtl="0" eaLnBrk="1" latinLnBrk="0" hangingPunct="1">
      <a:defRPr sz="2500" kern="1200">
        <a:solidFill>
          <a:schemeClr val="tx1"/>
        </a:solidFill>
        <a:latin typeface="+mn-lt"/>
        <a:ea typeface="+mn-ea"/>
        <a:cs typeface="+mn-cs"/>
      </a:defRPr>
    </a:lvl7pPr>
    <a:lvl8pPr marL="4480022" algn="l" defTabSz="1280006" rtl="0" eaLnBrk="1" latinLnBrk="0" hangingPunct="1">
      <a:defRPr sz="2500" kern="1200">
        <a:solidFill>
          <a:schemeClr val="tx1"/>
        </a:solidFill>
        <a:latin typeface="+mn-lt"/>
        <a:ea typeface="+mn-ea"/>
        <a:cs typeface="+mn-cs"/>
      </a:defRPr>
    </a:lvl8pPr>
    <a:lvl9pPr marL="5120025" algn="l" defTabSz="1280006"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24">
          <p15:clr>
            <a:srgbClr val="A4A3A4"/>
          </p15:clr>
        </p15:guide>
        <p15:guide id="2"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4" d="100"/>
          <a:sy n="54" d="100"/>
        </p:scale>
        <p:origin x="1092" y="84"/>
      </p:cViewPr>
      <p:guideLst>
        <p:guide orient="horz" pos="3024"/>
        <p:guide pos="403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83DE65-E69B-47AB-A3F5-568168A159AB}" type="doc">
      <dgm:prSet loTypeId="urn:microsoft.com/office/officeart/2005/8/layout/vList4" loCatId="list" qsTypeId="urn:microsoft.com/office/officeart/2005/8/quickstyle/3d1" qsCatId="3D" csTypeId="urn:microsoft.com/office/officeart/2005/8/colors/accent0_1" csCatId="mainScheme" phldr="1"/>
      <dgm:spPr/>
      <dgm:t>
        <a:bodyPr/>
        <a:lstStyle/>
        <a:p>
          <a:pPr rtl="1"/>
          <a:endParaRPr lang="fa-IR"/>
        </a:p>
      </dgm:t>
    </dgm:pt>
    <dgm:pt modelId="{4666ACC3-58D7-441F-B2AD-FD632AC04EFC}">
      <dgm:prSet phldrT="[Text]" custT="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algn="justLow" rtl="1"/>
          <a:endParaRPr lang="fa-IR" sz="1650" b="1" dirty="0"/>
        </a:p>
      </dgm:t>
    </dgm:pt>
    <dgm:pt modelId="{153B622F-3701-4245-81F6-35418E60C7CD}" type="parTrans" cxnId="{6CAA0314-5578-4465-9CF8-8160A692617A}">
      <dgm:prSet/>
      <dgm:spPr/>
      <dgm:t>
        <a:bodyPr/>
        <a:lstStyle/>
        <a:p>
          <a:pPr rtl="1"/>
          <a:endParaRPr lang="fa-IR"/>
        </a:p>
      </dgm:t>
    </dgm:pt>
    <dgm:pt modelId="{92AE7DC5-0225-4CB3-87A0-DDEF1D4FEA43}" type="sibTrans" cxnId="{6CAA0314-5578-4465-9CF8-8160A692617A}">
      <dgm:prSet/>
      <dgm:spPr/>
      <dgm:t>
        <a:bodyPr/>
        <a:lstStyle/>
        <a:p>
          <a:pPr rtl="1"/>
          <a:endParaRPr lang="fa-IR"/>
        </a:p>
      </dgm:t>
    </dgm:pt>
    <dgm:pt modelId="{25C61753-01DB-4A9E-B3DA-A46D4B38E0D0}">
      <dgm:prSet phldrT="[Text]" phldr="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EC3C0CC8-6B93-4ED0-824C-B329E38EA9AB}" type="parTrans" cxnId="{00A88D00-8395-4B96-AAEA-FAAA04A7EE86}">
      <dgm:prSet/>
      <dgm:spPr/>
      <dgm:t>
        <a:bodyPr/>
        <a:lstStyle/>
        <a:p>
          <a:pPr rtl="1"/>
          <a:endParaRPr lang="fa-IR"/>
        </a:p>
      </dgm:t>
    </dgm:pt>
    <dgm:pt modelId="{0C45906C-068E-4A1C-86BE-9C3D7A6815CA}" type="sibTrans" cxnId="{00A88D00-8395-4B96-AAEA-FAAA04A7EE86}">
      <dgm:prSet/>
      <dgm:spPr/>
      <dgm:t>
        <a:bodyPr/>
        <a:lstStyle/>
        <a:p>
          <a:pPr rtl="1"/>
          <a:endParaRPr lang="fa-IR"/>
        </a:p>
      </dgm:t>
    </dgm:pt>
    <dgm:pt modelId="{2F464330-CA47-4A4E-A8F5-409386195A12}">
      <dgm:prSet phldrT="[Text]" phldr="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117D32D4-F772-439A-973C-6501147501A1}" type="parTrans" cxnId="{4510EA0B-37D8-4EF5-90A4-8DC6EE9C2AFA}">
      <dgm:prSet/>
      <dgm:spPr/>
      <dgm:t>
        <a:bodyPr/>
        <a:lstStyle/>
        <a:p>
          <a:pPr rtl="1"/>
          <a:endParaRPr lang="fa-IR"/>
        </a:p>
      </dgm:t>
    </dgm:pt>
    <dgm:pt modelId="{E28ED7A3-E7D3-462D-B8D5-67DFF153E7B1}" type="sibTrans" cxnId="{4510EA0B-37D8-4EF5-90A4-8DC6EE9C2AFA}">
      <dgm:prSet/>
      <dgm:spPr/>
      <dgm:t>
        <a:bodyPr/>
        <a:lstStyle/>
        <a:p>
          <a:pPr rtl="1"/>
          <a:endParaRPr lang="fa-IR"/>
        </a:p>
      </dgm:t>
    </dgm:pt>
    <dgm:pt modelId="{FD4952DE-1E89-4786-A8EE-DCEFF7D84D96}">
      <dgm:prSet phldrT="[Text]" phldr="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955BDE44-4B2C-4DEF-98EC-24EE3DB09302}" type="parTrans" cxnId="{6A554C2E-7B61-4A45-B74C-6330509B9E82}">
      <dgm:prSet/>
      <dgm:spPr/>
      <dgm:t>
        <a:bodyPr/>
        <a:lstStyle/>
        <a:p>
          <a:pPr rtl="1"/>
          <a:endParaRPr lang="fa-IR"/>
        </a:p>
      </dgm:t>
    </dgm:pt>
    <dgm:pt modelId="{05D9C3AA-78D3-453F-9844-4AA09292E213}" type="sibTrans" cxnId="{6A554C2E-7B61-4A45-B74C-6330509B9E82}">
      <dgm:prSet/>
      <dgm:spPr/>
      <dgm:t>
        <a:bodyPr/>
        <a:lstStyle/>
        <a:p>
          <a:pPr rtl="1"/>
          <a:endParaRPr lang="fa-IR"/>
        </a:p>
      </dgm:t>
    </dgm:pt>
    <dgm:pt modelId="{126A2517-A03F-41E9-ABE0-3C916BD4263F}">
      <dgm:prSet phldrT="[Text]" phldr="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278620F3-1C66-4F15-8B1E-0B0CDDB1E09E}" type="parTrans" cxnId="{4BBA2AC6-3C92-402B-A632-FCE4BA89110E}">
      <dgm:prSet/>
      <dgm:spPr/>
      <dgm:t>
        <a:bodyPr/>
        <a:lstStyle/>
        <a:p>
          <a:pPr rtl="1"/>
          <a:endParaRPr lang="fa-IR"/>
        </a:p>
      </dgm:t>
    </dgm:pt>
    <dgm:pt modelId="{FB477AF8-6E98-4A9A-9BD5-A4AB1224D7A0}" type="sibTrans" cxnId="{4BBA2AC6-3C92-402B-A632-FCE4BA89110E}">
      <dgm:prSet/>
      <dgm:spPr/>
      <dgm:t>
        <a:bodyPr/>
        <a:lstStyle/>
        <a:p>
          <a:pPr rtl="1"/>
          <a:endParaRPr lang="fa-IR"/>
        </a:p>
      </dgm:t>
    </dgm:pt>
    <dgm:pt modelId="{3104FD05-A430-4606-B5BB-2C1B3FC1026F}">
      <dgm:prSet phldrT="[Text]" phldr="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5527CA6A-1AE8-4184-B6A6-87F994187D45}" type="parTrans" cxnId="{FF34C31A-A4EF-483C-9026-1FA25ADFCD90}">
      <dgm:prSet/>
      <dgm:spPr/>
      <dgm:t>
        <a:bodyPr/>
        <a:lstStyle/>
        <a:p>
          <a:pPr rtl="1"/>
          <a:endParaRPr lang="fa-IR"/>
        </a:p>
      </dgm:t>
    </dgm:pt>
    <dgm:pt modelId="{2C27E9C5-71E2-4156-9226-43967EA81E4A}" type="sibTrans" cxnId="{FF34C31A-A4EF-483C-9026-1FA25ADFCD90}">
      <dgm:prSet/>
      <dgm:spPr/>
      <dgm:t>
        <a:bodyPr/>
        <a:lstStyle/>
        <a:p>
          <a:pPr rtl="1"/>
          <a:endParaRPr lang="fa-IR"/>
        </a:p>
      </dgm:t>
    </dgm:pt>
    <dgm:pt modelId="{64271FA2-6AA8-4A0E-9DD9-A50FCA4207EC}">
      <dgm:prSet phldrT="[Text]" phldr="1"/>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6958E786-8D09-4429-809D-F142214B0B94}" type="parTrans" cxnId="{25C61C6C-708F-4036-8D44-637E8D4B03A1}">
      <dgm:prSet/>
      <dgm:spPr/>
      <dgm:t>
        <a:bodyPr/>
        <a:lstStyle/>
        <a:p>
          <a:pPr rtl="1"/>
          <a:endParaRPr lang="fa-IR"/>
        </a:p>
      </dgm:t>
    </dgm:pt>
    <dgm:pt modelId="{A51E434A-A936-4B22-9A01-D8B899F35B60}" type="sibTrans" cxnId="{25C61C6C-708F-4036-8D44-637E8D4B03A1}">
      <dgm:prSet/>
      <dgm:spPr/>
      <dgm:t>
        <a:bodyPr/>
        <a:lstStyle/>
        <a:p>
          <a:pPr rtl="1"/>
          <a:endParaRPr lang="fa-IR"/>
        </a:p>
      </dgm:t>
    </dgm:pt>
    <dgm:pt modelId="{FC0D8ECD-C0DC-4BD3-9A83-3F36FB04EC80}">
      <dgm:prSet/>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07A4F203-6DD5-43C3-AF8B-BC4EC5150019}" type="parTrans" cxnId="{A9A22507-37DE-4C0E-AC36-472399C1BDE4}">
      <dgm:prSet/>
      <dgm:spPr/>
      <dgm:t>
        <a:bodyPr/>
        <a:lstStyle/>
        <a:p>
          <a:pPr rtl="1"/>
          <a:endParaRPr lang="fa-IR"/>
        </a:p>
      </dgm:t>
    </dgm:pt>
    <dgm:pt modelId="{389D561B-D44D-4680-BA52-FA80DDDFAE37}" type="sibTrans" cxnId="{A9A22507-37DE-4C0E-AC36-472399C1BDE4}">
      <dgm:prSet/>
      <dgm:spPr/>
      <dgm:t>
        <a:bodyPr/>
        <a:lstStyle/>
        <a:p>
          <a:pPr rtl="1"/>
          <a:endParaRPr lang="fa-IR"/>
        </a:p>
      </dgm:t>
    </dgm:pt>
    <dgm:pt modelId="{A92B9250-BC12-44B4-BC94-3C95A589EDDF}">
      <dgm:prSet/>
      <dgm:spPr>
        <a:gradFill flip="none" rotWithShape="0">
          <a:gsLst>
            <a:gs pos="0">
              <a:schemeClr val="bg2">
                <a:lumMod val="50000"/>
                <a:tint val="66000"/>
                <a:satMod val="160000"/>
              </a:schemeClr>
            </a:gs>
            <a:gs pos="50000">
              <a:schemeClr val="bg2">
                <a:lumMod val="50000"/>
                <a:tint val="44500"/>
                <a:satMod val="160000"/>
              </a:schemeClr>
            </a:gs>
            <a:gs pos="100000">
              <a:schemeClr val="bg2">
                <a:lumMod val="50000"/>
                <a:tint val="23500"/>
                <a:satMod val="160000"/>
              </a:schemeClr>
            </a:gs>
          </a:gsLst>
          <a:lin ang="8100000" scaled="1"/>
          <a:tileRect/>
        </a:gradFill>
      </dgm:spPr>
      <dgm:t>
        <a:bodyPr/>
        <a:lstStyle/>
        <a:p>
          <a:pPr rtl="1"/>
          <a:endParaRPr lang="fa-IR" dirty="0"/>
        </a:p>
      </dgm:t>
    </dgm:pt>
    <dgm:pt modelId="{E6DEDC9B-BBE4-404E-9F79-7ABA87C945A8}" type="parTrans" cxnId="{47ED01D6-9210-4C9B-B85B-E4FD416C2511}">
      <dgm:prSet/>
      <dgm:spPr/>
      <dgm:t>
        <a:bodyPr/>
        <a:lstStyle/>
        <a:p>
          <a:pPr rtl="1"/>
          <a:endParaRPr lang="fa-IR"/>
        </a:p>
      </dgm:t>
    </dgm:pt>
    <dgm:pt modelId="{046F1BAE-512A-4837-B349-7D14492E330D}" type="sibTrans" cxnId="{47ED01D6-9210-4C9B-B85B-E4FD416C2511}">
      <dgm:prSet/>
      <dgm:spPr/>
      <dgm:t>
        <a:bodyPr/>
        <a:lstStyle/>
        <a:p>
          <a:pPr rtl="1"/>
          <a:endParaRPr lang="fa-IR"/>
        </a:p>
      </dgm:t>
    </dgm:pt>
    <dgm:pt modelId="{26379A48-AA02-4B61-A2FE-DD8604D318F9}" type="pres">
      <dgm:prSet presAssocID="{B983DE65-E69B-47AB-A3F5-568168A159AB}" presName="linear" presStyleCnt="0">
        <dgm:presLayoutVars>
          <dgm:dir/>
          <dgm:resizeHandles val="exact"/>
        </dgm:presLayoutVars>
      </dgm:prSet>
      <dgm:spPr/>
      <dgm:t>
        <a:bodyPr/>
        <a:lstStyle/>
        <a:p>
          <a:pPr rtl="1"/>
          <a:endParaRPr lang="fa-IR"/>
        </a:p>
      </dgm:t>
    </dgm:pt>
    <dgm:pt modelId="{BC4E0CAF-801B-4D78-97AA-D11D6E8D3182}" type="pres">
      <dgm:prSet presAssocID="{4666ACC3-58D7-441F-B2AD-FD632AC04EFC}" presName="comp" presStyleCnt="0"/>
      <dgm:spPr/>
    </dgm:pt>
    <dgm:pt modelId="{5843F09C-B35C-466E-B3C4-6258B1F4FD72}" type="pres">
      <dgm:prSet presAssocID="{4666ACC3-58D7-441F-B2AD-FD632AC04EFC}" presName="box" presStyleLbl="node1" presStyleIdx="0" presStyleCnt="5" custLinFactNeighborY="1173"/>
      <dgm:spPr/>
      <dgm:t>
        <a:bodyPr/>
        <a:lstStyle/>
        <a:p>
          <a:pPr rtl="1"/>
          <a:endParaRPr lang="fa-IR"/>
        </a:p>
      </dgm:t>
    </dgm:pt>
    <dgm:pt modelId="{7979D623-4EA3-4FBE-8BD0-F6895BE2E218}" type="pres">
      <dgm:prSet presAssocID="{4666ACC3-58D7-441F-B2AD-FD632AC04EFC}" presName="img" presStyleLbl="fgImgPlace1" presStyleIdx="0" presStyleCnt="5"/>
      <dgm:spPr>
        <a:gradFill flip="none" rotWithShape="0">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8100000" scaled="1"/>
          <a:tileRect/>
        </a:gradFill>
      </dgm:spPr>
    </dgm:pt>
    <dgm:pt modelId="{C420C6EF-3E4F-4ABD-9708-EB5D0DD1DBAE}" type="pres">
      <dgm:prSet presAssocID="{4666ACC3-58D7-441F-B2AD-FD632AC04EFC}" presName="text" presStyleLbl="node1" presStyleIdx="0" presStyleCnt="5">
        <dgm:presLayoutVars>
          <dgm:bulletEnabled val="1"/>
        </dgm:presLayoutVars>
      </dgm:prSet>
      <dgm:spPr/>
      <dgm:t>
        <a:bodyPr/>
        <a:lstStyle/>
        <a:p>
          <a:pPr rtl="1"/>
          <a:endParaRPr lang="fa-IR"/>
        </a:p>
      </dgm:t>
    </dgm:pt>
    <dgm:pt modelId="{6262FAC9-74BF-469B-9FEF-A7C2B3DA3A3E}" type="pres">
      <dgm:prSet presAssocID="{92AE7DC5-0225-4CB3-87A0-DDEF1D4FEA43}" presName="spacer" presStyleCnt="0"/>
      <dgm:spPr/>
    </dgm:pt>
    <dgm:pt modelId="{953FBCEB-241F-4212-BBA4-84534E2C33E6}" type="pres">
      <dgm:prSet presAssocID="{25C61753-01DB-4A9E-B3DA-A46D4B38E0D0}" presName="comp" presStyleCnt="0"/>
      <dgm:spPr/>
    </dgm:pt>
    <dgm:pt modelId="{B58462F7-1B61-416E-A253-C64905498DF2}" type="pres">
      <dgm:prSet presAssocID="{25C61753-01DB-4A9E-B3DA-A46D4B38E0D0}" presName="box" presStyleLbl="node1" presStyleIdx="1" presStyleCnt="5"/>
      <dgm:spPr/>
      <dgm:t>
        <a:bodyPr/>
        <a:lstStyle/>
        <a:p>
          <a:pPr rtl="1"/>
          <a:endParaRPr lang="fa-IR"/>
        </a:p>
      </dgm:t>
    </dgm:pt>
    <dgm:pt modelId="{33CB2399-21E3-4070-81C7-D73520DFA4B3}" type="pres">
      <dgm:prSet presAssocID="{25C61753-01DB-4A9E-B3DA-A46D4B38E0D0}" presName="img" presStyleLbl="fgImgPlace1" presStyleIdx="1" presStyleCnt="5"/>
      <dgm:spPr>
        <a:gradFill flip="none" rotWithShape="0">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8100000" scaled="1"/>
          <a:tileRect/>
        </a:gradFill>
      </dgm:spPr>
    </dgm:pt>
    <dgm:pt modelId="{2E1CC0F6-A522-4E6A-8E7B-666598463038}" type="pres">
      <dgm:prSet presAssocID="{25C61753-01DB-4A9E-B3DA-A46D4B38E0D0}" presName="text" presStyleLbl="node1" presStyleIdx="1" presStyleCnt="5">
        <dgm:presLayoutVars>
          <dgm:bulletEnabled val="1"/>
        </dgm:presLayoutVars>
      </dgm:prSet>
      <dgm:spPr/>
      <dgm:t>
        <a:bodyPr/>
        <a:lstStyle/>
        <a:p>
          <a:pPr rtl="1"/>
          <a:endParaRPr lang="fa-IR"/>
        </a:p>
      </dgm:t>
    </dgm:pt>
    <dgm:pt modelId="{16C84C6B-F5FF-4B04-BCC3-546178E7ED09}" type="pres">
      <dgm:prSet presAssocID="{0C45906C-068E-4A1C-86BE-9C3D7A6815CA}" presName="spacer" presStyleCnt="0"/>
      <dgm:spPr/>
    </dgm:pt>
    <dgm:pt modelId="{A8D291DC-CF7A-4187-AA42-8F0BD31E4792}" type="pres">
      <dgm:prSet presAssocID="{126A2517-A03F-41E9-ABE0-3C916BD4263F}" presName="comp" presStyleCnt="0"/>
      <dgm:spPr/>
    </dgm:pt>
    <dgm:pt modelId="{FA16CF65-F030-4D37-BE5C-A02282C40F5A}" type="pres">
      <dgm:prSet presAssocID="{126A2517-A03F-41E9-ABE0-3C916BD4263F}" presName="box" presStyleLbl="node1" presStyleIdx="2" presStyleCnt="5"/>
      <dgm:spPr/>
      <dgm:t>
        <a:bodyPr/>
        <a:lstStyle/>
        <a:p>
          <a:pPr rtl="1"/>
          <a:endParaRPr lang="fa-IR"/>
        </a:p>
      </dgm:t>
    </dgm:pt>
    <dgm:pt modelId="{00F73B47-C9A3-4A39-AA3B-604D07E9508C}" type="pres">
      <dgm:prSet presAssocID="{126A2517-A03F-41E9-ABE0-3C916BD4263F}" presName="img" presStyleLbl="fgImgPlace1" presStyleIdx="2" presStyleCnt="5"/>
      <dgm:spPr>
        <a:gradFill flip="none" rotWithShape="0">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8100000" scaled="1"/>
          <a:tileRect/>
        </a:gradFill>
      </dgm:spPr>
    </dgm:pt>
    <dgm:pt modelId="{CE7858F2-FEEB-4774-B0D5-020334643492}" type="pres">
      <dgm:prSet presAssocID="{126A2517-A03F-41E9-ABE0-3C916BD4263F}" presName="text" presStyleLbl="node1" presStyleIdx="2" presStyleCnt="5">
        <dgm:presLayoutVars>
          <dgm:bulletEnabled val="1"/>
        </dgm:presLayoutVars>
      </dgm:prSet>
      <dgm:spPr/>
      <dgm:t>
        <a:bodyPr/>
        <a:lstStyle/>
        <a:p>
          <a:pPr rtl="1"/>
          <a:endParaRPr lang="fa-IR"/>
        </a:p>
      </dgm:t>
    </dgm:pt>
    <dgm:pt modelId="{24A55D64-FB9A-4031-ACBD-AF9179147B45}" type="pres">
      <dgm:prSet presAssocID="{FB477AF8-6E98-4A9A-9BD5-A4AB1224D7A0}" presName="spacer" presStyleCnt="0"/>
      <dgm:spPr/>
    </dgm:pt>
    <dgm:pt modelId="{06E177A8-6DBE-4413-9C01-2E83C76A04F9}" type="pres">
      <dgm:prSet presAssocID="{FC0D8ECD-C0DC-4BD3-9A83-3F36FB04EC80}" presName="comp" presStyleCnt="0"/>
      <dgm:spPr/>
    </dgm:pt>
    <dgm:pt modelId="{1F9366C9-752F-415F-A286-CB1D6BF0643B}" type="pres">
      <dgm:prSet presAssocID="{FC0D8ECD-C0DC-4BD3-9A83-3F36FB04EC80}" presName="box" presStyleLbl="node1" presStyleIdx="3" presStyleCnt="5"/>
      <dgm:spPr/>
      <dgm:t>
        <a:bodyPr/>
        <a:lstStyle/>
        <a:p>
          <a:pPr rtl="1"/>
          <a:endParaRPr lang="fa-IR"/>
        </a:p>
      </dgm:t>
    </dgm:pt>
    <dgm:pt modelId="{F34F31FF-DE53-4552-9976-3C4AFB2E964F}" type="pres">
      <dgm:prSet presAssocID="{FC0D8ECD-C0DC-4BD3-9A83-3F36FB04EC80}" presName="img" presStyleLbl="fgImgPlace1" presStyleIdx="3" presStyleCnt="5"/>
      <dgm:spPr>
        <a:gradFill flip="none" rotWithShape="0">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8100000" scaled="1"/>
          <a:tileRect/>
        </a:gradFill>
      </dgm:spPr>
    </dgm:pt>
    <dgm:pt modelId="{8D7CF57B-AEBA-457A-BBA5-DA90BDFD0B3D}" type="pres">
      <dgm:prSet presAssocID="{FC0D8ECD-C0DC-4BD3-9A83-3F36FB04EC80}" presName="text" presStyleLbl="node1" presStyleIdx="3" presStyleCnt="5">
        <dgm:presLayoutVars>
          <dgm:bulletEnabled val="1"/>
        </dgm:presLayoutVars>
      </dgm:prSet>
      <dgm:spPr/>
      <dgm:t>
        <a:bodyPr/>
        <a:lstStyle/>
        <a:p>
          <a:pPr rtl="1"/>
          <a:endParaRPr lang="fa-IR"/>
        </a:p>
      </dgm:t>
    </dgm:pt>
    <dgm:pt modelId="{4B797401-0C20-49BE-B143-ADAAF9C36090}" type="pres">
      <dgm:prSet presAssocID="{389D561B-D44D-4680-BA52-FA80DDDFAE37}" presName="spacer" presStyleCnt="0"/>
      <dgm:spPr/>
    </dgm:pt>
    <dgm:pt modelId="{5AE8E4D8-6675-44C1-A5C1-05E3DE80CF4B}" type="pres">
      <dgm:prSet presAssocID="{A92B9250-BC12-44B4-BC94-3C95A589EDDF}" presName="comp" presStyleCnt="0"/>
      <dgm:spPr/>
    </dgm:pt>
    <dgm:pt modelId="{A0EDEEF6-E37F-4AC8-B785-037B794AB7DA}" type="pres">
      <dgm:prSet presAssocID="{A92B9250-BC12-44B4-BC94-3C95A589EDDF}" presName="box" presStyleLbl="node1" presStyleIdx="4" presStyleCnt="5"/>
      <dgm:spPr/>
      <dgm:t>
        <a:bodyPr/>
        <a:lstStyle/>
        <a:p>
          <a:pPr rtl="1"/>
          <a:endParaRPr lang="fa-IR"/>
        </a:p>
      </dgm:t>
    </dgm:pt>
    <dgm:pt modelId="{3D6CCDC0-937E-42B0-8499-9E30ECB9B388}" type="pres">
      <dgm:prSet presAssocID="{A92B9250-BC12-44B4-BC94-3C95A589EDDF}" presName="img" presStyleLbl="fgImgPlace1" presStyleIdx="4" presStyleCnt="5"/>
      <dgm:spPr>
        <a:gradFill flip="none" rotWithShape="0">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8100000" scaled="1"/>
          <a:tileRect/>
        </a:gradFill>
      </dgm:spPr>
    </dgm:pt>
    <dgm:pt modelId="{20528FE9-13BF-48E0-8349-6177193B95F5}" type="pres">
      <dgm:prSet presAssocID="{A92B9250-BC12-44B4-BC94-3C95A589EDDF}" presName="text" presStyleLbl="node1" presStyleIdx="4" presStyleCnt="5">
        <dgm:presLayoutVars>
          <dgm:bulletEnabled val="1"/>
        </dgm:presLayoutVars>
      </dgm:prSet>
      <dgm:spPr/>
      <dgm:t>
        <a:bodyPr/>
        <a:lstStyle/>
        <a:p>
          <a:pPr rtl="1"/>
          <a:endParaRPr lang="fa-IR"/>
        </a:p>
      </dgm:t>
    </dgm:pt>
  </dgm:ptLst>
  <dgm:cxnLst>
    <dgm:cxn modelId="{25C61C6C-708F-4036-8D44-637E8D4B03A1}" srcId="{126A2517-A03F-41E9-ABE0-3C916BD4263F}" destId="{64271FA2-6AA8-4A0E-9DD9-A50FCA4207EC}" srcOrd="1" destOrd="0" parTransId="{6958E786-8D09-4429-809D-F142214B0B94}" sibTransId="{A51E434A-A936-4B22-9A01-D8B899F35B60}"/>
    <dgm:cxn modelId="{37BAA29C-0C55-47C6-93D9-F6842B0CB6F5}" type="presOf" srcId="{126A2517-A03F-41E9-ABE0-3C916BD4263F}" destId="{FA16CF65-F030-4D37-BE5C-A02282C40F5A}" srcOrd="0" destOrd="0" presId="urn:microsoft.com/office/officeart/2005/8/layout/vList4"/>
    <dgm:cxn modelId="{03BF4348-F12E-45D6-8ECB-D037F323A6F2}" type="presOf" srcId="{126A2517-A03F-41E9-ABE0-3C916BD4263F}" destId="{CE7858F2-FEEB-4774-B0D5-020334643492}" srcOrd="1" destOrd="0" presId="urn:microsoft.com/office/officeart/2005/8/layout/vList4"/>
    <dgm:cxn modelId="{C9ABDB4E-5CBD-4D7A-9565-EEE28555AA46}" type="presOf" srcId="{2F464330-CA47-4A4E-A8F5-409386195A12}" destId="{2E1CC0F6-A522-4E6A-8E7B-666598463038}" srcOrd="1" destOrd="1" presId="urn:microsoft.com/office/officeart/2005/8/layout/vList4"/>
    <dgm:cxn modelId="{76941C2B-AD7D-4030-8900-F8A59B73B5E2}" type="presOf" srcId="{FD4952DE-1E89-4786-A8EE-DCEFF7D84D96}" destId="{B58462F7-1B61-416E-A253-C64905498DF2}" srcOrd="0" destOrd="2" presId="urn:microsoft.com/office/officeart/2005/8/layout/vList4"/>
    <dgm:cxn modelId="{CE88F465-5445-447A-B54E-D9710D919B86}" type="presOf" srcId="{FC0D8ECD-C0DC-4BD3-9A83-3F36FB04EC80}" destId="{8D7CF57B-AEBA-457A-BBA5-DA90BDFD0B3D}" srcOrd="1" destOrd="0" presId="urn:microsoft.com/office/officeart/2005/8/layout/vList4"/>
    <dgm:cxn modelId="{7BD52D29-CDEB-4DEF-876B-5F1A01D550AA}" type="presOf" srcId="{3104FD05-A430-4606-B5BB-2C1B3FC1026F}" destId="{CE7858F2-FEEB-4774-B0D5-020334643492}" srcOrd="1" destOrd="1" presId="urn:microsoft.com/office/officeart/2005/8/layout/vList4"/>
    <dgm:cxn modelId="{4BBA2AC6-3C92-402B-A632-FCE4BA89110E}" srcId="{B983DE65-E69B-47AB-A3F5-568168A159AB}" destId="{126A2517-A03F-41E9-ABE0-3C916BD4263F}" srcOrd="2" destOrd="0" parTransId="{278620F3-1C66-4F15-8B1E-0B0CDDB1E09E}" sibTransId="{FB477AF8-6E98-4A9A-9BD5-A4AB1224D7A0}"/>
    <dgm:cxn modelId="{76838307-B77A-4537-A5B4-7756B8BC1E0D}" type="presOf" srcId="{2F464330-CA47-4A4E-A8F5-409386195A12}" destId="{B58462F7-1B61-416E-A253-C64905498DF2}" srcOrd="0" destOrd="1" presId="urn:microsoft.com/office/officeart/2005/8/layout/vList4"/>
    <dgm:cxn modelId="{0039829E-D74B-440B-9957-43F101FF1B83}" type="presOf" srcId="{64271FA2-6AA8-4A0E-9DD9-A50FCA4207EC}" destId="{FA16CF65-F030-4D37-BE5C-A02282C40F5A}" srcOrd="0" destOrd="2" presId="urn:microsoft.com/office/officeart/2005/8/layout/vList4"/>
    <dgm:cxn modelId="{A9A22507-37DE-4C0E-AC36-472399C1BDE4}" srcId="{B983DE65-E69B-47AB-A3F5-568168A159AB}" destId="{FC0D8ECD-C0DC-4BD3-9A83-3F36FB04EC80}" srcOrd="3" destOrd="0" parTransId="{07A4F203-6DD5-43C3-AF8B-BC4EC5150019}" sibTransId="{389D561B-D44D-4680-BA52-FA80DDDFAE37}"/>
    <dgm:cxn modelId="{AAE632FD-EC89-4BBE-AAC2-88BF7FE31739}" type="presOf" srcId="{FD4952DE-1E89-4786-A8EE-DCEFF7D84D96}" destId="{2E1CC0F6-A522-4E6A-8E7B-666598463038}" srcOrd="1" destOrd="2" presId="urn:microsoft.com/office/officeart/2005/8/layout/vList4"/>
    <dgm:cxn modelId="{00A88D00-8395-4B96-AAEA-FAAA04A7EE86}" srcId="{B983DE65-E69B-47AB-A3F5-568168A159AB}" destId="{25C61753-01DB-4A9E-B3DA-A46D4B38E0D0}" srcOrd="1" destOrd="0" parTransId="{EC3C0CC8-6B93-4ED0-824C-B329E38EA9AB}" sibTransId="{0C45906C-068E-4A1C-86BE-9C3D7A6815CA}"/>
    <dgm:cxn modelId="{B585ADE7-3450-4E84-B38A-5657F0AB0B5C}" type="presOf" srcId="{FC0D8ECD-C0DC-4BD3-9A83-3F36FB04EC80}" destId="{1F9366C9-752F-415F-A286-CB1D6BF0643B}" srcOrd="0" destOrd="0" presId="urn:microsoft.com/office/officeart/2005/8/layout/vList4"/>
    <dgm:cxn modelId="{6CAA0314-5578-4465-9CF8-8160A692617A}" srcId="{B983DE65-E69B-47AB-A3F5-568168A159AB}" destId="{4666ACC3-58D7-441F-B2AD-FD632AC04EFC}" srcOrd="0" destOrd="0" parTransId="{153B622F-3701-4245-81F6-35418E60C7CD}" sibTransId="{92AE7DC5-0225-4CB3-87A0-DDEF1D4FEA43}"/>
    <dgm:cxn modelId="{39B1A6D5-4CF0-4925-864C-0029ADDFC96E}" type="presOf" srcId="{4666ACC3-58D7-441F-B2AD-FD632AC04EFC}" destId="{C420C6EF-3E4F-4ABD-9708-EB5D0DD1DBAE}" srcOrd="1" destOrd="0" presId="urn:microsoft.com/office/officeart/2005/8/layout/vList4"/>
    <dgm:cxn modelId="{FEFC52C6-F18A-4096-9BD1-1A944C24233C}" type="presOf" srcId="{64271FA2-6AA8-4A0E-9DD9-A50FCA4207EC}" destId="{CE7858F2-FEEB-4774-B0D5-020334643492}" srcOrd="1" destOrd="2" presId="urn:microsoft.com/office/officeart/2005/8/layout/vList4"/>
    <dgm:cxn modelId="{47ED01D6-9210-4C9B-B85B-E4FD416C2511}" srcId="{B983DE65-E69B-47AB-A3F5-568168A159AB}" destId="{A92B9250-BC12-44B4-BC94-3C95A589EDDF}" srcOrd="4" destOrd="0" parTransId="{E6DEDC9B-BBE4-404E-9F79-7ABA87C945A8}" sibTransId="{046F1BAE-512A-4837-B349-7D14492E330D}"/>
    <dgm:cxn modelId="{42456E55-E0CD-4C18-ADAC-945A428AC47E}" type="presOf" srcId="{B983DE65-E69B-47AB-A3F5-568168A159AB}" destId="{26379A48-AA02-4B61-A2FE-DD8604D318F9}" srcOrd="0" destOrd="0" presId="urn:microsoft.com/office/officeart/2005/8/layout/vList4"/>
    <dgm:cxn modelId="{9DF453CB-D0A0-4B37-B607-57A9CDA2072C}" type="presOf" srcId="{A92B9250-BC12-44B4-BC94-3C95A589EDDF}" destId="{20528FE9-13BF-48E0-8349-6177193B95F5}" srcOrd="1" destOrd="0" presId="urn:microsoft.com/office/officeart/2005/8/layout/vList4"/>
    <dgm:cxn modelId="{8B013475-6EE7-4BB4-80C6-E84025EF95D1}" type="presOf" srcId="{3104FD05-A430-4606-B5BB-2C1B3FC1026F}" destId="{FA16CF65-F030-4D37-BE5C-A02282C40F5A}" srcOrd="0" destOrd="1" presId="urn:microsoft.com/office/officeart/2005/8/layout/vList4"/>
    <dgm:cxn modelId="{2D614FD9-7212-4EA3-8BA7-47DABC9E25BF}" type="presOf" srcId="{4666ACC3-58D7-441F-B2AD-FD632AC04EFC}" destId="{5843F09C-B35C-466E-B3C4-6258B1F4FD72}" srcOrd="0" destOrd="0" presId="urn:microsoft.com/office/officeart/2005/8/layout/vList4"/>
    <dgm:cxn modelId="{E4126604-6CAB-4B0E-BD3A-EE2E189DA992}" type="presOf" srcId="{25C61753-01DB-4A9E-B3DA-A46D4B38E0D0}" destId="{B58462F7-1B61-416E-A253-C64905498DF2}" srcOrd="0" destOrd="0" presId="urn:microsoft.com/office/officeart/2005/8/layout/vList4"/>
    <dgm:cxn modelId="{6A554C2E-7B61-4A45-B74C-6330509B9E82}" srcId="{25C61753-01DB-4A9E-B3DA-A46D4B38E0D0}" destId="{FD4952DE-1E89-4786-A8EE-DCEFF7D84D96}" srcOrd="1" destOrd="0" parTransId="{955BDE44-4B2C-4DEF-98EC-24EE3DB09302}" sibTransId="{05D9C3AA-78D3-453F-9844-4AA09292E213}"/>
    <dgm:cxn modelId="{19C3DCD4-E35F-429B-B0C9-D0ABF4096A00}" type="presOf" srcId="{25C61753-01DB-4A9E-B3DA-A46D4B38E0D0}" destId="{2E1CC0F6-A522-4E6A-8E7B-666598463038}" srcOrd="1" destOrd="0" presId="urn:microsoft.com/office/officeart/2005/8/layout/vList4"/>
    <dgm:cxn modelId="{4510EA0B-37D8-4EF5-90A4-8DC6EE9C2AFA}" srcId="{25C61753-01DB-4A9E-B3DA-A46D4B38E0D0}" destId="{2F464330-CA47-4A4E-A8F5-409386195A12}" srcOrd="0" destOrd="0" parTransId="{117D32D4-F772-439A-973C-6501147501A1}" sibTransId="{E28ED7A3-E7D3-462D-B8D5-67DFF153E7B1}"/>
    <dgm:cxn modelId="{E1405238-EF00-4E5A-973D-7372955DB82F}" type="presOf" srcId="{A92B9250-BC12-44B4-BC94-3C95A589EDDF}" destId="{A0EDEEF6-E37F-4AC8-B785-037B794AB7DA}" srcOrd="0" destOrd="0" presId="urn:microsoft.com/office/officeart/2005/8/layout/vList4"/>
    <dgm:cxn modelId="{FF34C31A-A4EF-483C-9026-1FA25ADFCD90}" srcId="{126A2517-A03F-41E9-ABE0-3C916BD4263F}" destId="{3104FD05-A430-4606-B5BB-2C1B3FC1026F}" srcOrd="0" destOrd="0" parTransId="{5527CA6A-1AE8-4184-B6A6-87F994187D45}" sibTransId="{2C27E9C5-71E2-4156-9226-43967EA81E4A}"/>
    <dgm:cxn modelId="{1E78D386-D4D4-4727-92F0-C62225EA1830}" type="presParOf" srcId="{26379A48-AA02-4B61-A2FE-DD8604D318F9}" destId="{BC4E0CAF-801B-4D78-97AA-D11D6E8D3182}" srcOrd="0" destOrd="0" presId="urn:microsoft.com/office/officeart/2005/8/layout/vList4"/>
    <dgm:cxn modelId="{50B8B975-34F0-4499-925D-7759F91A6DCD}" type="presParOf" srcId="{BC4E0CAF-801B-4D78-97AA-D11D6E8D3182}" destId="{5843F09C-B35C-466E-B3C4-6258B1F4FD72}" srcOrd="0" destOrd="0" presId="urn:microsoft.com/office/officeart/2005/8/layout/vList4"/>
    <dgm:cxn modelId="{30D719C3-C55A-4D95-86AB-797277C200A5}" type="presParOf" srcId="{BC4E0CAF-801B-4D78-97AA-D11D6E8D3182}" destId="{7979D623-4EA3-4FBE-8BD0-F6895BE2E218}" srcOrd="1" destOrd="0" presId="urn:microsoft.com/office/officeart/2005/8/layout/vList4"/>
    <dgm:cxn modelId="{1BFD96C1-D93D-46E2-8DD6-A2F1A1124B57}" type="presParOf" srcId="{BC4E0CAF-801B-4D78-97AA-D11D6E8D3182}" destId="{C420C6EF-3E4F-4ABD-9708-EB5D0DD1DBAE}" srcOrd="2" destOrd="0" presId="urn:microsoft.com/office/officeart/2005/8/layout/vList4"/>
    <dgm:cxn modelId="{9313C570-5F0E-496F-B33D-F0BD64389187}" type="presParOf" srcId="{26379A48-AA02-4B61-A2FE-DD8604D318F9}" destId="{6262FAC9-74BF-469B-9FEF-A7C2B3DA3A3E}" srcOrd="1" destOrd="0" presId="urn:microsoft.com/office/officeart/2005/8/layout/vList4"/>
    <dgm:cxn modelId="{53B55FFD-45AC-4E6A-9046-E2473F688E0C}" type="presParOf" srcId="{26379A48-AA02-4B61-A2FE-DD8604D318F9}" destId="{953FBCEB-241F-4212-BBA4-84534E2C33E6}" srcOrd="2" destOrd="0" presId="urn:microsoft.com/office/officeart/2005/8/layout/vList4"/>
    <dgm:cxn modelId="{4DFB8A50-584E-4996-A1DE-9300BC3435C8}" type="presParOf" srcId="{953FBCEB-241F-4212-BBA4-84534E2C33E6}" destId="{B58462F7-1B61-416E-A253-C64905498DF2}" srcOrd="0" destOrd="0" presId="urn:microsoft.com/office/officeart/2005/8/layout/vList4"/>
    <dgm:cxn modelId="{87E7D5F2-ED05-4CE0-BC0B-B7F475762717}" type="presParOf" srcId="{953FBCEB-241F-4212-BBA4-84534E2C33E6}" destId="{33CB2399-21E3-4070-81C7-D73520DFA4B3}" srcOrd="1" destOrd="0" presId="urn:microsoft.com/office/officeart/2005/8/layout/vList4"/>
    <dgm:cxn modelId="{020195DC-9AF1-4D0E-8EFD-F00FEFE97A8B}" type="presParOf" srcId="{953FBCEB-241F-4212-BBA4-84534E2C33E6}" destId="{2E1CC0F6-A522-4E6A-8E7B-666598463038}" srcOrd="2" destOrd="0" presId="urn:microsoft.com/office/officeart/2005/8/layout/vList4"/>
    <dgm:cxn modelId="{D112B94B-8D3E-4873-A5CC-44D7C8D87937}" type="presParOf" srcId="{26379A48-AA02-4B61-A2FE-DD8604D318F9}" destId="{16C84C6B-F5FF-4B04-BCC3-546178E7ED09}" srcOrd="3" destOrd="0" presId="urn:microsoft.com/office/officeart/2005/8/layout/vList4"/>
    <dgm:cxn modelId="{E36A546E-D304-4D6B-BAC5-F22C16AAF30E}" type="presParOf" srcId="{26379A48-AA02-4B61-A2FE-DD8604D318F9}" destId="{A8D291DC-CF7A-4187-AA42-8F0BD31E4792}" srcOrd="4" destOrd="0" presId="urn:microsoft.com/office/officeart/2005/8/layout/vList4"/>
    <dgm:cxn modelId="{512D1338-F572-4884-A0C0-3F6F37BA16BF}" type="presParOf" srcId="{A8D291DC-CF7A-4187-AA42-8F0BD31E4792}" destId="{FA16CF65-F030-4D37-BE5C-A02282C40F5A}" srcOrd="0" destOrd="0" presId="urn:microsoft.com/office/officeart/2005/8/layout/vList4"/>
    <dgm:cxn modelId="{07DEA347-9432-42E5-A5EB-6917B712360A}" type="presParOf" srcId="{A8D291DC-CF7A-4187-AA42-8F0BD31E4792}" destId="{00F73B47-C9A3-4A39-AA3B-604D07E9508C}" srcOrd="1" destOrd="0" presId="urn:microsoft.com/office/officeart/2005/8/layout/vList4"/>
    <dgm:cxn modelId="{F248282B-52DB-40C3-A774-4CC0098A455B}" type="presParOf" srcId="{A8D291DC-CF7A-4187-AA42-8F0BD31E4792}" destId="{CE7858F2-FEEB-4774-B0D5-020334643492}" srcOrd="2" destOrd="0" presId="urn:microsoft.com/office/officeart/2005/8/layout/vList4"/>
    <dgm:cxn modelId="{C4E57C45-BD57-4BFF-BAB9-40D8ED7D52D8}" type="presParOf" srcId="{26379A48-AA02-4B61-A2FE-DD8604D318F9}" destId="{24A55D64-FB9A-4031-ACBD-AF9179147B45}" srcOrd="5" destOrd="0" presId="urn:microsoft.com/office/officeart/2005/8/layout/vList4"/>
    <dgm:cxn modelId="{5A65156D-6D2D-4D43-8D08-F95865EB8E20}" type="presParOf" srcId="{26379A48-AA02-4B61-A2FE-DD8604D318F9}" destId="{06E177A8-6DBE-4413-9C01-2E83C76A04F9}" srcOrd="6" destOrd="0" presId="urn:microsoft.com/office/officeart/2005/8/layout/vList4"/>
    <dgm:cxn modelId="{5E7278FB-E9E4-4C6A-A319-7D6903350186}" type="presParOf" srcId="{06E177A8-6DBE-4413-9C01-2E83C76A04F9}" destId="{1F9366C9-752F-415F-A286-CB1D6BF0643B}" srcOrd="0" destOrd="0" presId="urn:microsoft.com/office/officeart/2005/8/layout/vList4"/>
    <dgm:cxn modelId="{DD03E74C-F04A-4DA6-8826-38F742AB444F}" type="presParOf" srcId="{06E177A8-6DBE-4413-9C01-2E83C76A04F9}" destId="{F34F31FF-DE53-4552-9976-3C4AFB2E964F}" srcOrd="1" destOrd="0" presId="urn:microsoft.com/office/officeart/2005/8/layout/vList4"/>
    <dgm:cxn modelId="{A0A33934-552A-46C0-93C4-B841D3E580B1}" type="presParOf" srcId="{06E177A8-6DBE-4413-9C01-2E83C76A04F9}" destId="{8D7CF57B-AEBA-457A-BBA5-DA90BDFD0B3D}" srcOrd="2" destOrd="0" presId="urn:microsoft.com/office/officeart/2005/8/layout/vList4"/>
    <dgm:cxn modelId="{D22E7BE3-38B8-4A86-94DE-BA78F53A753A}" type="presParOf" srcId="{26379A48-AA02-4B61-A2FE-DD8604D318F9}" destId="{4B797401-0C20-49BE-B143-ADAAF9C36090}" srcOrd="7" destOrd="0" presId="urn:microsoft.com/office/officeart/2005/8/layout/vList4"/>
    <dgm:cxn modelId="{D2452D0D-C2FD-4AC1-92DC-D228C90C3E7C}" type="presParOf" srcId="{26379A48-AA02-4B61-A2FE-DD8604D318F9}" destId="{5AE8E4D8-6675-44C1-A5C1-05E3DE80CF4B}" srcOrd="8" destOrd="0" presId="urn:microsoft.com/office/officeart/2005/8/layout/vList4"/>
    <dgm:cxn modelId="{010FA593-F54E-418E-8D59-AD0FF6DA127C}" type="presParOf" srcId="{5AE8E4D8-6675-44C1-A5C1-05E3DE80CF4B}" destId="{A0EDEEF6-E37F-4AC8-B785-037B794AB7DA}" srcOrd="0" destOrd="0" presId="urn:microsoft.com/office/officeart/2005/8/layout/vList4"/>
    <dgm:cxn modelId="{BB4EA7F4-52CA-4E5C-A3CE-DD17CF74ABB2}" type="presParOf" srcId="{5AE8E4D8-6675-44C1-A5C1-05E3DE80CF4B}" destId="{3D6CCDC0-937E-42B0-8499-9E30ECB9B388}" srcOrd="1" destOrd="0" presId="urn:microsoft.com/office/officeart/2005/8/layout/vList4"/>
    <dgm:cxn modelId="{7C1CF603-994E-4965-8480-F6224D81CC23}" type="presParOf" srcId="{5AE8E4D8-6675-44C1-A5C1-05E3DE80CF4B}" destId="{20528FE9-13BF-48E0-8349-6177193B95F5}"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5F8E55-BF9B-4704-9212-94F63D296BBE}" type="doc">
      <dgm:prSet loTypeId="urn:microsoft.com/office/officeart/2005/8/layout/lProcess2" loCatId="relationship" qsTypeId="urn:microsoft.com/office/officeart/2005/8/quickstyle/3d1" qsCatId="3D" csTypeId="urn:microsoft.com/office/officeart/2005/8/colors/accent0_1" csCatId="mainScheme" phldr="1"/>
      <dgm:spPr/>
      <dgm:t>
        <a:bodyPr/>
        <a:lstStyle/>
        <a:p>
          <a:pPr rtl="1"/>
          <a:endParaRPr lang="fa-IR"/>
        </a:p>
      </dgm:t>
    </dgm:pt>
    <dgm:pt modelId="{9E138F95-AD46-4900-BE89-856BE111018E}">
      <dgm:prSet phldrT="[Text]" custT="1"/>
      <dgm:spPr/>
      <dgm:t>
        <a:bodyPr/>
        <a:lstStyle/>
        <a:p>
          <a:pPr rtl="1"/>
          <a:r>
            <a:rPr lang="fa-IR" sz="3200" b="1" dirty="0">
              <a:effectLst>
                <a:outerShdw blurRad="38100" dist="38100" dir="2700000" algn="tl">
                  <a:srgbClr val="000000">
                    <a:alpha val="43137"/>
                  </a:srgbClr>
                </a:outerShdw>
              </a:effectLst>
              <a:cs typeface="B Kamran" pitchFamily="2" charset="-78"/>
            </a:rPr>
            <a:t>گزینه3</a:t>
          </a:r>
          <a:r>
            <a:rPr lang="fa-IR" sz="3600" dirty="0"/>
            <a:t> </a:t>
          </a:r>
        </a:p>
      </dgm:t>
    </dgm:pt>
    <dgm:pt modelId="{627D1F30-AA5F-405C-B19A-D45071FB403D}" type="parTrans" cxnId="{9EF8BAAC-5678-4E2D-BEC2-3B7D862DCADA}">
      <dgm:prSet/>
      <dgm:spPr/>
      <dgm:t>
        <a:bodyPr/>
        <a:lstStyle/>
        <a:p>
          <a:pPr rtl="1"/>
          <a:endParaRPr lang="fa-IR"/>
        </a:p>
      </dgm:t>
    </dgm:pt>
    <dgm:pt modelId="{86341468-0E4D-4C92-AFE9-AF2F8C8BEC0A}" type="sibTrans" cxnId="{9EF8BAAC-5678-4E2D-BEC2-3B7D862DCADA}">
      <dgm:prSet/>
      <dgm:spPr/>
      <dgm:t>
        <a:bodyPr/>
        <a:lstStyle/>
        <a:p>
          <a:pPr rtl="1"/>
          <a:endParaRPr lang="fa-IR"/>
        </a:p>
      </dgm:t>
    </dgm:pt>
    <dgm:pt modelId="{C494B06A-F12D-439D-845E-4A2ADF27D4F4}">
      <dgm:prSet phldrT="[Text]"/>
      <dgm:spPr/>
      <dgm:t>
        <a:bodyPr/>
        <a:lstStyle/>
        <a:p>
          <a:pPr rtl="1"/>
          <a:r>
            <a:rPr lang="fa-IR" dirty="0"/>
            <a:t>9</a:t>
          </a:r>
        </a:p>
      </dgm:t>
    </dgm:pt>
    <dgm:pt modelId="{1C1013B3-20A1-4058-8A8A-E2C72627C871}" type="parTrans" cxnId="{DEB307F4-32C3-4AE2-869D-DBF4C27D2C0D}">
      <dgm:prSet/>
      <dgm:spPr/>
      <dgm:t>
        <a:bodyPr/>
        <a:lstStyle/>
        <a:p>
          <a:pPr rtl="1"/>
          <a:endParaRPr lang="fa-IR"/>
        </a:p>
      </dgm:t>
    </dgm:pt>
    <dgm:pt modelId="{C8140D12-F97B-4294-B616-D8166B883193}" type="sibTrans" cxnId="{DEB307F4-32C3-4AE2-869D-DBF4C27D2C0D}">
      <dgm:prSet/>
      <dgm:spPr/>
      <dgm:t>
        <a:bodyPr/>
        <a:lstStyle/>
        <a:p>
          <a:pPr rtl="1"/>
          <a:endParaRPr lang="fa-IR"/>
        </a:p>
      </dgm:t>
    </dgm:pt>
    <dgm:pt modelId="{3D433F01-37CF-4B1D-9443-563350C2E0BD}">
      <dgm:prSet phldrT="[Text]"/>
      <dgm:spPr/>
      <dgm:t>
        <a:bodyPr/>
        <a:lstStyle/>
        <a:p>
          <a:pPr rtl="1"/>
          <a:r>
            <a:rPr lang="fa-IR" dirty="0"/>
            <a:t>10</a:t>
          </a:r>
        </a:p>
      </dgm:t>
    </dgm:pt>
    <dgm:pt modelId="{D2A4ADE8-E2DB-4EC2-9098-FC93859A6682}" type="parTrans" cxnId="{7278EED2-A418-4E82-B0BD-D13700931A82}">
      <dgm:prSet/>
      <dgm:spPr/>
      <dgm:t>
        <a:bodyPr/>
        <a:lstStyle/>
        <a:p>
          <a:pPr rtl="1"/>
          <a:endParaRPr lang="fa-IR"/>
        </a:p>
      </dgm:t>
    </dgm:pt>
    <dgm:pt modelId="{23E8142F-9D03-494F-8BEC-0EFB3A600806}" type="sibTrans" cxnId="{7278EED2-A418-4E82-B0BD-D13700931A82}">
      <dgm:prSet/>
      <dgm:spPr/>
      <dgm:t>
        <a:bodyPr/>
        <a:lstStyle/>
        <a:p>
          <a:pPr rtl="1"/>
          <a:endParaRPr lang="fa-IR"/>
        </a:p>
      </dgm:t>
    </dgm:pt>
    <dgm:pt modelId="{5CA8E907-CE9C-4782-8661-F9465046EB55}">
      <dgm:prSet phldrT="[Text]" custT="1"/>
      <dgm:spPr/>
      <dgm:t>
        <a:bodyPr/>
        <a:lstStyle/>
        <a:p>
          <a:pPr rtl="1"/>
          <a:r>
            <a:rPr lang="fa-IR" sz="3200" b="1" dirty="0">
              <a:effectLst>
                <a:outerShdw blurRad="38100" dist="38100" dir="2700000" algn="tl">
                  <a:srgbClr val="000000">
                    <a:alpha val="43137"/>
                  </a:srgbClr>
                </a:outerShdw>
              </a:effectLst>
              <a:cs typeface="B Kamran" pitchFamily="2" charset="-78"/>
            </a:rPr>
            <a:t>گزینه 2</a:t>
          </a:r>
        </a:p>
      </dgm:t>
    </dgm:pt>
    <dgm:pt modelId="{35BF7B24-4D3D-46D9-AFFF-59E1FAFAD3DE}" type="parTrans" cxnId="{2C2B4D60-6579-41FA-B2BC-2103495CD2C1}">
      <dgm:prSet/>
      <dgm:spPr/>
      <dgm:t>
        <a:bodyPr/>
        <a:lstStyle/>
        <a:p>
          <a:pPr rtl="1"/>
          <a:endParaRPr lang="fa-IR"/>
        </a:p>
      </dgm:t>
    </dgm:pt>
    <dgm:pt modelId="{AB6B4B8C-581B-482B-BA0E-2AFA19EFE866}" type="sibTrans" cxnId="{2C2B4D60-6579-41FA-B2BC-2103495CD2C1}">
      <dgm:prSet/>
      <dgm:spPr/>
      <dgm:t>
        <a:bodyPr/>
        <a:lstStyle/>
        <a:p>
          <a:pPr rtl="1"/>
          <a:endParaRPr lang="fa-IR"/>
        </a:p>
      </dgm:t>
    </dgm:pt>
    <dgm:pt modelId="{3D9E9010-8CC7-4C05-B2CA-9E93CC0EE51E}">
      <dgm:prSet phldrT="[Text]"/>
      <dgm:spPr/>
      <dgm:t>
        <a:bodyPr/>
        <a:lstStyle/>
        <a:p>
          <a:pPr rtl="1"/>
          <a:r>
            <a:rPr lang="fa-IR" dirty="0"/>
            <a:t>3</a:t>
          </a:r>
        </a:p>
      </dgm:t>
    </dgm:pt>
    <dgm:pt modelId="{B50E40EA-4E30-45B1-8CBD-09F67E8D5398}" type="parTrans" cxnId="{A83D828E-7EA4-402D-8F07-A9B6C40E6736}">
      <dgm:prSet/>
      <dgm:spPr/>
      <dgm:t>
        <a:bodyPr/>
        <a:lstStyle/>
        <a:p>
          <a:pPr rtl="1"/>
          <a:endParaRPr lang="fa-IR"/>
        </a:p>
      </dgm:t>
    </dgm:pt>
    <dgm:pt modelId="{AB76EFCD-942A-4012-A0B1-86F2EDD7E2D7}" type="sibTrans" cxnId="{A83D828E-7EA4-402D-8F07-A9B6C40E6736}">
      <dgm:prSet/>
      <dgm:spPr/>
      <dgm:t>
        <a:bodyPr/>
        <a:lstStyle/>
        <a:p>
          <a:pPr rtl="1"/>
          <a:endParaRPr lang="fa-IR"/>
        </a:p>
      </dgm:t>
    </dgm:pt>
    <dgm:pt modelId="{42763211-25F5-4C5D-969B-E122ABF8ED9E}">
      <dgm:prSet phldrT="[Text]"/>
      <dgm:spPr/>
      <dgm:t>
        <a:bodyPr/>
        <a:lstStyle/>
        <a:p>
          <a:pPr rtl="1"/>
          <a:r>
            <a:rPr lang="fa-IR" dirty="0"/>
            <a:t>6</a:t>
          </a:r>
        </a:p>
      </dgm:t>
    </dgm:pt>
    <dgm:pt modelId="{0C515716-9932-4C82-A078-0001CD0D40B1}" type="parTrans" cxnId="{69A80C9A-5818-473C-8104-44788086E803}">
      <dgm:prSet/>
      <dgm:spPr/>
      <dgm:t>
        <a:bodyPr/>
        <a:lstStyle/>
        <a:p>
          <a:pPr rtl="1"/>
          <a:endParaRPr lang="fa-IR"/>
        </a:p>
      </dgm:t>
    </dgm:pt>
    <dgm:pt modelId="{3CE67904-4D23-4CD4-B1BA-00BD6D119944}" type="sibTrans" cxnId="{69A80C9A-5818-473C-8104-44788086E803}">
      <dgm:prSet/>
      <dgm:spPr/>
      <dgm:t>
        <a:bodyPr/>
        <a:lstStyle/>
        <a:p>
          <a:pPr rtl="1"/>
          <a:endParaRPr lang="fa-IR"/>
        </a:p>
      </dgm:t>
    </dgm:pt>
    <dgm:pt modelId="{07D01490-AD3A-4964-964C-1CD644735489}">
      <dgm:prSet phldrT="[Text]" custT="1"/>
      <dgm:spPr/>
      <dgm:t>
        <a:bodyPr/>
        <a:lstStyle/>
        <a:p>
          <a:pPr algn="ctr" rtl="1"/>
          <a:r>
            <a:rPr lang="fa-IR" sz="3200" b="1" dirty="0">
              <a:effectLst>
                <a:outerShdw blurRad="38100" dist="38100" dir="2700000" algn="tl">
                  <a:srgbClr val="000000">
                    <a:alpha val="43137"/>
                  </a:srgbClr>
                </a:outerShdw>
              </a:effectLst>
              <a:cs typeface="B Kamran" pitchFamily="2" charset="-78"/>
            </a:rPr>
            <a:t>گزینه</a:t>
          </a:r>
          <a:r>
            <a:rPr lang="fa-IR" sz="3600" b="1" dirty="0">
              <a:effectLst>
                <a:outerShdw blurRad="38100" dist="38100" dir="2700000" algn="tl">
                  <a:srgbClr val="000000">
                    <a:alpha val="43137"/>
                  </a:srgbClr>
                </a:outerShdw>
              </a:effectLst>
            </a:rPr>
            <a:t> </a:t>
          </a:r>
          <a:r>
            <a:rPr lang="fa-IR" sz="3200" b="1" dirty="0">
              <a:effectLst>
                <a:outerShdw blurRad="38100" dist="38100" dir="2700000" algn="tl">
                  <a:srgbClr val="000000">
                    <a:alpha val="43137"/>
                  </a:srgbClr>
                </a:outerShdw>
              </a:effectLst>
              <a:cs typeface="B Kamran" pitchFamily="2" charset="-78"/>
            </a:rPr>
            <a:t>1</a:t>
          </a:r>
        </a:p>
      </dgm:t>
    </dgm:pt>
    <dgm:pt modelId="{52C36C03-EE3C-4B3F-8E7E-5CBAAE60ACE2}" type="parTrans" cxnId="{BD8E6BE1-F15C-4DB7-BF87-F83B3080ED1D}">
      <dgm:prSet/>
      <dgm:spPr/>
      <dgm:t>
        <a:bodyPr/>
        <a:lstStyle/>
        <a:p>
          <a:pPr rtl="1"/>
          <a:endParaRPr lang="fa-IR"/>
        </a:p>
      </dgm:t>
    </dgm:pt>
    <dgm:pt modelId="{30894674-CE85-45EB-9D8B-E20ACDB8ED46}" type="sibTrans" cxnId="{BD8E6BE1-F15C-4DB7-BF87-F83B3080ED1D}">
      <dgm:prSet/>
      <dgm:spPr/>
      <dgm:t>
        <a:bodyPr/>
        <a:lstStyle/>
        <a:p>
          <a:pPr rtl="1"/>
          <a:endParaRPr lang="fa-IR"/>
        </a:p>
      </dgm:t>
    </dgm:pt>
    <dgm:pt modelId="{98349E11-26EC-443D-A343-BD17E6AAD77D}">
      <dgm:prSet phldrT="[Text]"/>
      <dgm:spPr/>
      <dgm:t>
        <a:bodyPr/>
        <a:lstStyle/>
        <a:p>
          <a:pPr rtl="1"/>
          <a:r>
            <a:rPr lang="fa-IR" dirty="0"/>
            <a:t>7</a:t>
          </a:r>
        </a:p>
      </dgm:t>
    </dgm:pt>
    <dgm:pt modelId="{6006C4E1-83A6-47AB-9B47-8707FBA0AD7A}" type="parTrans" cxnId="{D097B3AF-24DA-40BE-92B9-C4C8B0275AF3}">
      <dgm:prSet/>
      <dgm:spPr/>
      <dgm:t>
        <a:bodyPr/>
        <a:lstStyle/>
        <a:p>
          <a:pPr rtl="1"/>
          <a:endParaRPr lang="fa-IR"/>
        </a:p>
      </dgm:t>
    </dgm:pt>
    <dgm:pt modelId="{97088D7B-6664-4430-9681-CCCBA98DD27C}" type="sibTrans" cxnId="{D097B3AF-24DA-40BE-92B9-C4C8B0275AF3}">
      <dgm:prSet/>
      <dgm:spPr/>
      <dgm:t>
        <a:bodyPr/>
        <a:lstStyle/>
        <a:p>
          <a:pPr rtl="1"/>
          <a:endParaRPr lang="fa-IR"/>
        </a:p>
      </dgm:t>
    </dgm:pt>
    <dgm:pt modelId="{B642AD22-D96A-4A70-9CD8-9197C387A84B}">
      <dgm:prSet phldrT="[Text]"/>
      <dgm:spPr/>
      <dgm:t>
        <a:bodyPr/>
        <a:lstStyle/>
        <a:p>
          <a:pPr rtl="1"/>
          <a:r>
            <a:rPr lang="fa-IR" dirty="0"/>
            <a:t>4</a:t>
          </a:r>
        </a:p>
      </dgm:t>
    </dgm:pt>
    <dgm:pt modelId="{F6153327-BDBC-4340-8007-12C1B65CEB1F}" type="parTrans" cxnId="{487E5709-1CD0-405F-B1C8-D0F959BBC16B}">
      <dgm:prSet/>
      <dgm:spPr/>
      <dgm:t>
        <a:bodyPr/>
        <a:lstStyle/>
        <a:p>
          <a:pPr rtl="1"/>
          <a:endParaRPr lang="fa-IR"/>
        </a:p>
      </dgm:t>
    </dgm:pt>
    <dgm:pt modelId="{AB0D2435-3F2E-400B-B386-E0A7E13C6DD8}" type="sibTrans" cxnId="{487E5709-1CD0-405F-B1C8-D0F959BBC16B}">
      <dgm:prSet/>
      <dgm:spPr/>
      <dgm:t>
        <a:bodyPr/>
        <a:lstStyle/>
        <a:p>
          <a:pPr rtl="1"/>
          <a:endParaRPr lang="fa-IR"/>
        </a:p>
      </dgm:t>
    </dgm:pt>
    <dgm:pt modelId="{CE94B2B5-F824-4DAD-8DE9-46631A75572C}">
      <dgm:prSet custT="1"/>
      <dgm:spPr/>
      <dgm:t>
        <a:bodyPr/>
        <a:lstStyle/>
        <a:p>
          <a:pPr rtl="1"/>
          <a:r>
            <a:rPr lang="fa-IR" sz="3200" b="1" dirty="0">
              <a:effectLst>
                <a:outerShdw blurRad="38100" dist="38100" dir="2700000" algn="tl">
                  <a:srgbClr val="000000">
                    <a:alpha val="43137"/>
                  </a:srgbClr>
                </a:outerShdw>
              </a:effectLst>
              <a:cs typeface="B Kamran" pitchFamily="2" charset="-78"/>
            </a:rPr>
            <a:t>معیار</a:t>
          </a:r>
        </a:p>
      </dgm:t>
    </dgm:pt>
    <dgm:pt modelId="{4134DA27-B3D9-48F6-96BF-1B08C75AE7CD}" type="parTrans" cxnId="{558F4384-F55D-4FB4-9DD0-5C97F3C0C090}">
      <dgm:prSet/>
      <dgm:spPr/>
      <dgm:t>
        <a:bodyPr/>
        <a:lstStyle/>
        <a:p>
          <a:pPr rtl="1"/>
          <a:endParaRPr lang="fa-IR"/>
        </a:p>
      </dgm:t>
    </dgm:pt>
    <dgm:pt modelId="{772E99D2-3F61-46C8-AC28-6F291257643A}" type="sibTrans" cxnId="{558F4384-F55D-4FB4-9DD0-5C97F3C0C090}">
      <dgm:prSet/>
      <dgm:spPr/>
      <dgm:t>
        <a:bodyPr/>
        <a:lstStyle/>
        <a:p>
          <a:pPr rtl="1"/>
          <a:endParaRPr lang="fa-IR"/>
        </a:p>
      </dgm:t>
    </dgm:pt>
    <dgm:pt modelId="{4E5B1147-8072-4979-9E5B-14E627EA83EE}">
      <dgm:prSet/>
      <dgm:spPr/>
      <dgm:t>
        <a:bodyPr/>
        <a:lstStyle/>
        <a:p>
          <a:pPr rtl="1"/>
          <a:r>
            <a:rPr lang="fa-IR" dirty="0"/>
            <a:t>8</a:t>
          </a:r>
        </a:p>
      </dgm:t>
    </dgm:pt>
    <dgm:pt modelId="{7C40611B-19B1-4A5F-8FF0-C6CB2DB101DA}" type="parTrans" cxnId="{D23CD801-DC36-414D-B172-2F772D496E2A}">
      <dgm:prSet/>
      <dgm:spPr/>
      <dgm:t>
        <a:bodyPr/>
        <a:lstStyle/>
        <a:p>
          <a:pPr rtl="1"/>
          <a:endParaRPr lang="fa-IR"/>
        </a:p>
      </dgm:t>
    </dgm:pt>
    <dgm:pt modelId="{1F392272-CFF5-41CC-B450-9E792BCE484F}" type="sibTrans" cxnId="{D23CD801-DC36-414D-B172-2F772D496E2A}">
      <dgm:prSet/>
      <dgm:spPr/>
      <dgm:t>
        <a:bodyPr/>
        <a:lstStyle/>
        <a:p>
          <a:pPr rtl="1"/>
          <a:endParaRPr lang="fa-IR"/>
        </a:p>
      </dgm:t>
    </dgm:pt>
    <dgm:pt modelId="{C373E1D9-F69A-478B-B074-F9632B8A8AEB}">
      <dgm:prSet/>
      <dgm:spPr/>
      <dgm:t>
        <a:bodyPr/>
        <a:lstStyle/>
        <a:p>
          <a:pPr rtl="1"/>
          <a:r>
            <a:rPr lang="fa-IR" dirty="0"/>
            <a:t>5</a:t>
          </a:r>
        </a:p>
      </dgm:t>
    </dgm:pt>
    <dgm:pt modelId="{5806574E-C0BC-4E17-914B-08676CC3C9EF}" type="parTrans" cxnId="{0DF67E68-6B89-4CDF-8DD0-24DC18BE4331}">
      <dgm:prSet/>
      <dgm:spPr/>
      <dgm:t>
        <a:bodyPr/>
        <a:lstStyle/>
        <a:p>
          <a:pPr rtl="1"/>
          <a:endParaRPr lang="fa-IR"/>
        </a:p>
      </dgm:t>
    </dgm:pt>
    <dgm:pt modelId="{499C485B-4094-4125-8EA4-24E3D28BD335}" type="sibTrans" cxnId="{0DF67E68-6B89-4CDF-8DD0-24DC18BE4331}">
      <dgm:prSet/>
      <dgm:spPr/>
      <dgm:t>
        <a:bodyPr/>
        <a:lstStyle/>
        <a:p>
          <a:pPr rtl="1"/>
          <a:endParaRPr lang="fa-IR"/>
        </a:p>
      </dgm:t>
    </dgm:pt>
    <dgm:pt modelId="{F2606996-8E8A-4E60-BB36-6F3A9B7364EB}">
      <dgm:prSet/>
      <dgm:spPr/>
      <dgm:t>
        <a:bodyPr/>
        <a:lstStyle/>
        <a:p>
          <a:pPr rtl="1"/>
          <a:r>
            <a:rPr lang="fa-IR" dirty="0"/>
            <a:t>7</a:t>
          </a:r>
        </a:p>
      </dgm:t>
    </dgm:pt>
    <dgm:pt modelId="{103E61EB-47FF-47CA-B9D6-0614E6988B56}" type="parTrans" cxnId="{4D60F857-DA25-4FEC-9362-A9ABBEAB8133}">
      <dgm:prSet/>
      <dgm:spPr/>
      <dgm:t>
        <a:bodyPr/>
        <a:lstStyle/>
        <a:p>
          <a:pPr rtl="1"/>
          <a:endParaRPr lang="fa-IR"/>
        </a:p>
      </dgm:t>
    </dgm:pt>
    <dgm:pt modelId="{61034FD4-798F-4357-9DF9-4BB09B1B06A8}" type="sibTrans" cxnId="{4D60F857-DA25-4FEC-9362-A9ABBEAB8133}">
      <dgm:prSet/>
      <dgm:spPr/>
      <dgm:t>
        <a:bodyPr/>
        <a:lstStyle/>
        <a:p>
          <a:pPr rtl="1"/>
          <a:endParaRPr lang="fa-IR"/>
        </a:p>
      </dgm:t>
    </dgm:pt>
    <dgm:pt modelId="{6EF6C37D-9066-48CC-B3CD-48B676BD559C}">
      <dgm:prSet/>
      <dgm:spPr/>
      <dgm:t>
        <a:bodyPr/>
        <a:lstStyle/>
        <a:p>
          <a:pPr rtl="1"/>
          <a:r>
            <a:rPr lang="fa-IR" dirty="0"/>
            <a:t>8</a:t>
          </a:r>
        </a:p>
      </dgm:t>
    </dgm:pt>
    <dgm:pt modelId="{A0B928DF-B142-4C53-8CD6-D6D70CE8D5DF}" type="parTrans" cxnId="{F8851F1B-1CFB-41AB-A603-A873F8D07BD5}">
      <dgm:prSet/>
      <dgm:spPr/>
      <dgm:t>
        <a:bodyPr/>
        <a:lstStyle/>
        <a:p>
          <a:pPr rtl="1"/>
          <a:endParaRPr lang="fa-IR"/>
        </a:p>
      </dgm:t>
    </dgm:pt>
    <dgm:pt modelId="{77E5BCA5-B871-406F-BAF5-371CDBB6BA05}" type="sibTrans" cxnId="{F8851F1B-1CFB-41AB-A603-A873F8D07BD5}">
      <dgm:prSet/>
      <dgm:spPr/>
      <dgm:t>
        <a:bodyPr/>
        <a:lstStyle/>
        <a:p>
          <a:pPr rtl="1"/>
          <a:endParaRPr lang="fa-IR"/>
        </a:p>
      </dgm:t>
    </dgm:pt>
    <dgm:pt modelId="{C1ACCC7D-7007-4036-B73C-DF35A4681D31}">
      <dgm:prSet/>
      <dgm:spPr/>
      <dgm:t>
        <a:bodyPr/>
        <a:lstStyle/>
        <a:p>
          <a:pPr rtl="1"/>
          <a:r>
            <a:rPr lang="fa-IR" dirty="0"/>
            <a:t>5</a:t>
          </a:r>
        </a:p>
      </dgm:t>
    </dgm:pt>
    <dgm:pt modelId="{31F2A996-2E7E-442C-BEF0-1A790A75597D}" type="parTrans" cxnId="{2F03CDBA-BADD-4D9E-BF1E-4523DA08171F}">
      <dgm:prSet/>
      <dgm:spPr/>
      <dgm:t>
        <a:bodyPr/>
        <a:lstStyle/>
        <a:p>
          <a:pPr rtl="1"/>
          <a:endParaRPr lang="fa-IR"/>
        </a:p>
      </dgm:t>
    </dgm:pt>
    <dgm:pt modelId="{F6A331DA-9702-49EF-A314-CBA4297A2212}" type="sibTrans" cxnId="{2F03CDBA-BADD-4D9E-BF1E-4523DA08171F}">
      <dgm:prSet/>
      <dgm:spPr/>
      <dgm:t>
        <a:bodyPr/>
        <a:lstStyle/>
        <a:p>
          <a:pPr rtl="1"/>
          <a:endParaRPr lang="fa-IR"/>
        </a:p>
      </dgm:t>
    </dgm:pt>
    <dgm:pt modelId="{7286F035-404A-4C0E-9C6B-45E38670CCE0}">
      <dgm:prSet/>
      <dgm:spPr/>
      <dgm:t>
        <a:bodyPr/>
        <a:lstStyle/>
        <a:p>
          <a:pPr rtl="1"/>
          <a:r>
            <a:rPr lang="fa-IR" dirty="0"/>
            <a:t>9</a:t>
          </a:r>
        </a:p>
      </dgm:t>
    </dgm:pt>
    <dgm:pt modelId="{F771A4A0-DFFB-439C-8BC2-0A4074850B3B}" type="parTrans" cxnId="{89BCD260-07B1-48F8-A369-B99998C34EF7}">
      <dgm:prSet/>
      <dgm:spPr/>
      <dgm:t>
        <a:bodyPr/>
        <a:lstStyle/>
        <a:p>
          <a:pPr rtl="1"/>
          <a:endParaRPr lang="fa-IR"/>
        </a:p>
      </dgm:t>
    </dgm:pt>
    <dgm:pt modelId="{89600621-D566-4E7F-B757-A4CDE756D949}" type="sibTrans" cxnId="{89BCD260-07B1-48F8-A369-B99998C34EF7}">
      <dgm:prSet/>
      <dgm:spPr/>
      <dgm:t>
        <a:bodyPr/>
        <a:lstStyle/>
        <a:p>
          <a:pPr rtl="1"/>
          <a:endParaRPr lang="fa-IR"/>
        </a:p>
      </dgm:t>
    </dgm:pt>
    <dgm:pt modelId="{0A2EE64C-E262-47D5-B219-61493F3588D7}">
      <dgm:prSet/>
      <dgm:spPr/>
      <dgm:t>
        <a:bodyPr/>
        <a:lstStyle/>
        <a:p>
          <a:pPr rtl="1"/>
          <a:r>
            <a:rPr lang="fa-IR" dirty="0"/>
            <a:t>6</a:t>
          </a:r>
        </a:p>
      </dgm:t>
    </dgm:pt>
    <dgm:pt modelId="{0960F3F0-B01D-42BF-9406-54E022DD694D}" type="parTrans" cxnId="{87899CEE-5897-4B9A-AC96-D74299A214D8}">
      <dgm:prSet/>
      <dgm:spPr/>
      <dgm:t>
        <a:bodyPr/>
        <a:lstStyle/>
        <a:p>
          <a:pPr rtl="1"/>
          <a:endParaRPr lang="fa-IR"/>
        </a:p>
      </dgm:t>
    </dgm:pt>
    <dgm:pt modelId="{93DBB3C8-34BF-4CBA-B27B-16AB2602EB3F}" type="sibTrans" cxnId="{87899CEE-5897-4B9A-AC96-D74299A214D8}">
      <dgm:prSet/>
      <dgm:spPr/>
      <dgm:t>
        <a:bodyPr/>
        <a:lstStyle/>
        <a:p>
          <a:pPr rtl="1"/>
          <a:endParaRPr lang="fa-IR"/>
        </a:p>
      </dgm:t>
    </dgm:pt>
    <dgm:pt modelId="{3E54F81B-36EE-4C66-B6DA-4A9B6243FB41}">
      <dgm:prSet/>
      <dgm:spPr/>
      <dgm:t>
        <a:bodyPr/>
        <a:lstStyle/>
        <a:p>
          <a:pPr rtl="1"/>
          <a:r>
            <a:rPr lang="fa-IR" dirty="0"/>
            <a:t>10</a:t>
          </a:r>
        </a:p>
      </dgm:t>
    </dgm:pt>
    <dgm:pt modelId="{ED6613E0-8C65-4C52-BCE5-6EB3273FED12}" type="parTrans" cxnId="{C7EE7E4C-0046-4D82-8DCD-3DC36A69D876}">
      <dgm:prSet/>
      <dgm:spPr/>
      <dgm:t>
        <a:bodyPr/>
        <a:lstStyle/>
        <a:p>
          <a:pPr rtl="1"/>
          <a:endParaRPr lang="fa-IR"/>
        </a:p>
      </dgm:t>
    </dgm:pt>
    <dgm:pt modelId="{76A299B7-DD17-4D98-845B-B8C9C4DDDAB5}" type="sibTrans" cxnId="{C7EE7E4C-0046-4D82-8DCD-3DC36A69D876}">
      <dgm:prSet/>
      <dgm:spPr/>
      <dgm:t>
        <a:bodyPr/>
        <a:lstStyle/>
        <a:p>
          <a:pPr rtl="1"/>
          <a:endParaRPr lang="fa-IR"/>
        </a:p>
      </dgm:t>
    </dgm:pt>
    <dgm:pt modelId="{4241D81A-BC60-4AFC-8BAE-0538EFF0AA53}">
      <dgm:prSet/>
      <dgm:spPr/>
      <dgm:t>
        <a:bodyPr/>
        <a:lstStyle/>
        <a:p>
          <a:pPr rtl="1"/>
          <a:r>
            <a:rPr lang="fa-IR" dirty="0"/>
            <a:t>10</a:t>
          </a:r>
        </a:p>
      </dgm:t>
    </dgm:pt>
    <dgm:pt modelId="{A460D16A-DDE5-489A-B585-1F30BDEFC324}" type="parTrans" cxnId="{DF1AAA5B-CD1F-4F61-9D0E-108DEDEB85DB}">
      <dgm:prSet/>
      <dgm:spPr/>
      <dgm:t>
        <a:bodyPr/>
        <a:lstStyle/>
        <a:p>
          <a:pPr rtl="1"/>
          <a:endParaRPr lang="fa-IR"/>
        </a:p>
      </dgm:t>
    </dgm:pt>
    <dgm:pt modelId="{F5106A36-E205-4A0E-B390-7F768AFDFF72}" type="sibTrans" cxnId="{DF1AAA5B-CD1F-4F61-9D0E-108DEDEB85DB}">
      <dgm:prSet/>
      <dgm:spPr/>
      <dgm:t>
        <a:bodyPr/>
        <a:lstStyle/>
        <a:p>
          <a:pPr rtl="1"/>
          <a:endParaRPr lang="fa-IR"/>
        </a:p>
      </dgm:t>
    </dgm:pt>
    <dgm:pt modelId="{12500574-AA6C-4F2B-B4CB-F02835F918D4}">
      <dgm:prSet/>
      <dgm:spPr/>
      <dgm:t>
        <a:bodyPr/>
        <a:lstStyle/>
        <a:p>
          <a:pPr rtl="1"/>
          <a:r>
            <a:rPr lang="fa-IR" dirty="0"/>
            <a:t>31</a:t>
          </a:r>
        </a:p>
      </dgm:t>
    </dgm:pt>
    <dgm:pt modelId="{F2C7C831-1357-43A9-B9FC-8BF592A2CA17}" type="parTrans" cxnId="{9B1D0726-8729-4EA4-B8AD-6004A1636996}">
      <dgm:prSet/>
      <dgm:spPr/>
      <dgm:t>
        <a:bodyPr/>
        <a:lstStyle/>
        <a:p>
          <a:pPr rtl="1"/>
          <a:endParaRPr lang="fa-IR"/>
        </a:p>
      </dgm:t>
    </dgm:pt>
    <dgm:pt modelId="{F6F88718-A3BE-4956-AEB6-63690876C108}" type="sibTrans" cxnId="{9B1D0726-8729-4EA4-B8AD-6004A1636996}">
      <dgm:prSet/>
      <dgm:spPr/>
      <dgm:t>
        <a:bodyPr/>
        <a:lstStyle/>
        <a:p>
          <a:pPr rtl="1"/>
          <a:endParaRPr lang="fa-IR"/>
        </a:p>
      </dgm:t>
    </dgm:pt>
    <dgm:pt modelId="{FA4BE874-AB8F-4299-9765-BA8183B697E0}">
      <dgm:prSet/>
      <dgm:spPr/>
      <dgm:t>
        <a:bodyPr/>
        <a:lstStyle/>
        <a:p>
          <a:pPr rtl="1"/>
          <a:r>
            <a:rPr lang="fa-IR" dirty="0"/>
            <a:t>31</a:t>
          </a:r>
        </a:p>
      </dgm:t>
    </dgm:pt>
    <dgm:pt modelId="{D547A2EC-B5E7-4F06-BDEE-1C8D610D955D}" type="parTrans" cxnId="{61ED8A5A-AC18-44C3-878E-9C4697277CB1}">
      <dgm:prSet/>
      <dgm:spPr/>
      <dgm:t>
        <a:bodyPr/>
        <a:lstStyle/>
        <a:p>
          <a:pPr rtl="1"/>
          <a:endParaRPr lang="fa-IR"/>
        </a:p>
      </dgm:t>
    </dgm:pt>
    <dgm:pt modelId="{281AA9DD-32DF-4C51-A022-27DC997383D2}" type="sibTrans" cxnId="{61ED8A5A-AC18-44C3-878E-9C4697277CB1}">
      <dgm:prSet/>
      <dgm:spPr/>
      <dgm:t>
        <a:bodyPr/>
        <a:lstStyle/>
        <a:p>
          <a:pPr rtl="1"/>
          <a:endParaRPr lang="fa-IR"/>
        </a:p>
      </dgm:t>
    </dgm:pt>
    <dgm:pt modelId="{181EAA84-9146-40B8-9746-4405DBDCAE32}">
      <dgm:prSet/>
      <dgm:spPr/>
      <dgm:t>
        <a:bodyPr/>
        <a:lstStyle/>
        <a:p>
          <a:pPr rtl="1"/>
          <a:r>
            <a:rPr lang="fa-IR" dirty="0"/>
            <a:t>45</a:t>
          </a:r>
        </a:p>
      </dgm:t>
    </dgm:pt>
    <dgm:pt modelId="{35F22428-0337-469A-9963-A28238CCFC3B}" type="parTrans" cxnId="{9B32E664-6E38-44E5-ACC2-47A412FE5F18}">
      <dgm:prSet/>
      <dgm:spPr/>
      <dgm:t>
        <a:bodyPr/>
        <a:lstStyle/>
        <a:p>
          <a:pPr rtl="1"/>
          <a:endParaRPr lang="fa-IR"/>
        </a:p>
      </dgm:t>
    </dgm:pt>
    <dgm:pt modelId="{450AD428-9AFC-4EA2-B313-02FB69A0FA7B}" type="sibTrans" cxnId="{9B32E664-6E38-44E5-ACC2-47A412FE5F18}">
      <dgm:prSet/>
      <dgm:spPr/>
      <dgm:t>
        <a:bodyPr/>
        <a:lstStyle/>
        <a:p>
          <a:pPr rtl="1"/>
          <a:endParaRPr lang="fa-IR"/>
        </a:p>
      </dgm:t>
    </dgm:pt>
    <dgm:pt modelId="{BBECBE87-767F-4E16-9088-7566552489F7}" type="pres">
      <dgm:prSet presAssocID="{3E5F8E55-BF9B-4704-9212-94F63D296BBE}" presName="theList" presStyleCnt="0">
        <dgm:presLayoutVars>
          <dgm:dir/>
          <dgm:animLvl val="lvl"/>
          <dgm:resizeHandles val="exact"/>
        </dgm:presLayoutVars>
      </dgm:prSet>
      <dgm:spPr/>
      <dgm:t>
        <a:bodyPr/>
        <a:lstStyle/>
        <a:p>
          <a:pPr rtl="1"/>
          <a:endParaRPr lang="fa-IR"/>
        </a:p>
      </dgm:t>
    </dgm:pt>
    <dgm:pt modelId="{C82A5DE1-3B04-4253-8D9F-1C043CE35A02}" type="pres">
      <dgm:prSet presAssocID="{9E138F95-AD46-4900-BE89-856BE111018E}" presName="compNode" presStyleCnt="0"/>
      <dgm:spPr/>
    </dgm:pt>
    <dgm:pt modelId="{43411051-F6C4-41C4-9FAC-ED16B502C1A8}" type="pres">
      <dgm:prSet presAssocID="{9E138F95-AD46-4900-BE89-856BE111018E}" presName="aNode" presStyleLbl="bgShp" presStyleIdx="0" presStyleCnt="4"/>
      <dgm:spPr/>
      <dgm:t>
        <a:bodyPr/>
        <a:lstStyle/>
        <a:p>
          <a:pPr rtl="1"/>
          <a:endParaRPr lang="fa-IR"/>
        </a:p>
      </dgm:t>
    </dgm:pt>
    <dgm:pt modelId="{FDEED394-98C3-4528-ADB7-CAD5E1C7F485}" type="pres">
      <dgm:prSet presAssocID="{9E138F95-AD46-4900-BE89-856BE111018E}" presName="textNode" presStyleLbl="bgShp" presStyleIdx="0" presStyleCnt="4"/>
      <dgm:spPr/>
      <dgm:t>
        <a:bodyPr/>
        <a:lstStyle/>
        <a:p>
          <a:pPr rtl="1"/>
          <a:endParaRPr lang="fa-IR"/>
        </a:p>
      </dgm:t>
    </dgm:pt>
    <dgm:pt modelId="{780AA502-A0B8-40FE-B334-C9622C9F1109}" type="pres">
      <dgm:prSet presAssocID="{9E138F95-AD46-4900-BE89-856BE111018E}" presName="compChildNode" presStyleCnt="0"/>
      <dgm:spPr/>
    </dgm:pt>
    <dgm:pt modelId="{FAC039F4-7D3B-4399-B23F-0A49D74D97C2}" type="pres">
      <dgm:prSet presAssocID="{9E138F95-AD46-4900-BE89-856BE111018E}" presName="theInnerList" presStyleCnt="0"/>
      <dgm:spPr/>
    </dgm:pt>
    <dgm:pt modelId="{C4643B2F-52C3-429D-8A93-FA4DD469973B}" type="pres">
      <dgm:prSet presAssocID="{C494B06A-F12D-439D-845E-4A2ADF27D4F4}" presName="childNode" presStyleLbl="node1" presStyleIdx="0" presStyleCnt="18">
        <dgm:presLayoutVars>
          <dgm:bulletEnabled val="1"/>
        </dgm:presLayoutVars>
      </dgm:prSet>
      <dgm:spPr/>
      <dgm:t>
        <a:bodyPr/>
        <a:lstStyle/>
        <a:p>
          <a:pPr rtl="1"/>
          <a:endParaRPr lang="fa-IR"/>
        </a:p>
      </dgm:t>
    </dgm:pt>
    <dgm:pt modelId="{F83E3982-7C00-4056-BA82-B7F5EA94FDAF}" type="pres">
      <dgm:prSet presAssocID="{C494B06A-F12D-439D-845E-4A2ADF27D4F4}" presName="aSpace2" presStyleCnt="0"/>
      <dgm:spPr/>
    </dgm:pt>
    <dgm:pt modelId="{D1070A33-9F32-4F82-990C-EC5F981526A8}" type="pres">
      <dgm:prSet presAssocID="{0A2EE64C-E262-47D5-B219-61493F3588D7}" presName="childNode" presStyleLbl="node1" presStyleIdx="1" presStyleCnt="18">
        <dgm:presLayoutVars>
          <dgm:bulletEnabled val="1"/>
        </dgm:presLayoutVars>
      </dgm:prSet>
      <dgm:spPr/>
      <dgm:t>
        <a:bodyPr/>
        <a:lstStyle/>
        <a:p>
          <a:pPr rtl="1"/>
          <a:endParaRPr lang="fa-IR"/>
        </a:p>
      </dgm:t>
    </dgm:pt>
    <dgm:pt modelId="{AEB48783-BFEF-4AA6-AE7C-718E59C0C066}" type="pres">
      <dgm:prSet presAssocID="{0A2EE64C-E262-47D5-B219-61493F3588D7}" presName="aSpace2" presStyleCnt="0"/>
      <dgm:spPr/>
    </dgm:pt>
    <dgm:pt modelId="{98B1A621-269B-4433-8AD5-5DBC5425A95F}" type="pres">
      <dgm:prSet presAssocID="{3E54F81B-36EE-4C66-B6DA-4A9B6243FB41}" presName="childNode" presStyleLbl="node1" presStyleIdx="2" presStyleCnt="18">
        <dgm:presLayoutVars>
          <dgm:bulletEnabled val="1"/>
        </dgm:presLayoutVars>
      </dgm:prSet>
      <dgm:spPr/>
      <dgm:t>
        <a:bodyPr/>
        <a:lstStyle/>
        <a:p>
          <a:pPr rtl="1"/>
          <a:endParaRPr lang="fa-IR"/>
        </a:p>
      </dgm:t>
    </dgm:pt>
    <dgm:pt modelId="{1F0DC6AD-0438-429C-9BFD-AA7B464C22A4}" type="pres">
      <dgm:prSet presAssocID="{3E54F81B-36EE-4C66-B6DA-4A9B6243FB41}" presName="aSpace2" presStyleCnt="0"/>
      <dgm:spPr/>
    </dgm:pt>
    <dgm:pt modelId="{CF974DD0-0F35-4B74-8233-DE35B62BBC78}" type="pres">
      <dgm:prSet presAssocID="{3D433F01-37CF-4B1D-9443-563350C2E0BD}" presName="childNode" presStyleLbl="node1" presStyleIdx="3" presStyleCnt="18">
        <dgm:presLayoutVars>
          <dgm:bulletEnabled val="1"/>
        </dgm:presLayoutVars>
      </dgm:prSet>
      <dgm:spPr/>
      <dgm:t>
        <a:bodyPr/>
        <a:lstStyle/>
        <a:p>
          <a:pPr rtl="1"/>
          <a:endParaRPr lang="fa-IR"/>
        </a:p>
      </dgm:t>
    </dgm:pt>
    <dgm:pt modelId="{48A9AB70-862B-4699-A5AA-4E062C86DA11}" type="pres">
      <dgm:prSet presAssocID="{3D433F01-37CF-4B1D-9443-563350C2E0BD}" presName="aSpace2" presStyleCnt="0"/>
      <dgm:spPr/>
    </dgm:pt>
    <dgm:pt modelId="{780F6467-F0CF-49C0-98EA-E0541741EE1C}" type="pres">
      <dgm:prSet presAssocID="{4241D81A-BC60-4AFC-8BAE-0538EFF0AA53}" presName="childNode" presStyleLbl="node1" presStyleIdx="4" presStyleCnt="18">
        <dgm:presLayoutVars>
          <dgm:bulletEnabled val="1"/>
        </dgm:presLayoutVars>
      </dgm:prSet>
      <dgm:spPr/>
      <dgm:t>
        <a:bodyPr/>
        <a:lstStyle/>
        <a:p>
          <a:pPr rtl="1"/>
          <a:endParaRPr lang="fa-IR"/>
        </a:p>
      </dgm:t>
    </dgm:pt>
    <dgm:pt modelId="{6D93B724-A5FF-4268-A6D9-A6D0404A7600}" type="pres">
      <dgm:prSet presAssocID="{4241D81A-BC60-4AFC-8BAE-0538EFF0AA53}" presName="aSpace2" presStyleCnt="0"/>
      <dgm:spPr/>
    </dgm:pt>
    <dgm:pt modelId="{566943AB-EF0F-40F3-B7A4-D3DBE723E898}" type="pres">
      <dgm:prSet presAssocID="{181EAA84-9146-40B8-9746-4405DBDCAE32}" presName="childNode" presStyleLbl="node1" presStyleIdx="5" presStyleCnt="18">
        <dgm:presLayoutVars>
          <dgm:bulletEnabled val="1"/>
        </dgm:presLayoutVars>
      </dgm:prSet>
      <dgm:spPr/>
      <dgm:t>
        <a:bodyPr/>
        <a:lstStyle/>
        <a:p>
          <a:pPr rtl="1"/>
          <a:endParaRPr lang="fa-IR"/>
        </a:p>
      </dgm:t>
    </dgm:pt>
    <dgm:pt modelId="{23A21007-99DE-48DE-A86C-333A75F2C4D0}" type="pres">
      <dgm:prSet presAssocID="{9E138F95-AD46-4900-BE89-856BE111018E}" presName="aSpace" presStyleCnt="0"/>
      <dgm:spPr/>
    </dgm:pt>
    <dgm:pt modelId="{F35DDE76-BD84-4906-ACC3-2A079D9BBBA1}" type="pres">
      <dgm:prSet presAssocID="{5CA8E907-CE9C-4782-8661-F9465046EB55}" presName="compNode" presStyleCnt="0"/>
      <dgm:spPr/>
    </dgm:pt>
    <dgm:pt modelId="{22EA9991-3F35-4E7D-9A34-CB1B4C6E0AED}" type="pres">
      <dgm:prSet presAssocID="{5CA8E907-CE9C-4782-8661-F9465046EB55}" presName="aNode" presStyleLbl="bgShp" presStyleIdx="1" presStyleCnt="4"/>
      <dgm:spPr/>
      <dgm:t>
        <a:bodyPr/>
        <a:lstStyle/>
        <a:p>
          <a:pPr rtl="1"/>
          <a:endParaRPr lang="fa-IR"/>
        </a:p>
      </dgm:t>
    </dgm:pt>
    <dgm:pt modelId="{A3FD7D0F-F62E-4BDC-8FAC-398FFD9328CA}" type="pres">
      <dgm:prSet presAssocID="{5CA8E907-CE9C-4782-8661-F9465046EB55}" presName="textNode" presStyleLbl="bgShp" presStyleIdx="1" presStyleCnt="4"/>
      <dgm:spPr/>
      <dgm:t>
        <a:bodyPr/>
        <a:lstStyle/>
        <a:p>
          <a:pPr rtl="1"/>
          <a:endParaRPr lang="fa-IR"/>
        </a:p>
      </dgm:t>
    </dgm:pt>
    <dgm:pt modelId="{C7B52F99-2F9F-44E3-B64B-334DDF5F50D4}" type="pres">
      <dgm:prSet presAssocID="{5CA8E907-CE9C-4782-8661-F9465046EB55}" presName="compChildNode" presStyleCnt="0"/>
      <dgm:spPr/>
    </dgm:pt>
    <dgm:pt modelId="{02277436-22F6-4E10-AC27-1100E716EEB4}" type="pres">
      <dgm:prSet presAssocID="{5CA8E907-CE9C-4782-8661-F9465046EB55}" presName="theInnerList" presStyleCnt="0"/>
      <dgm:spPr/>
    </dgm:pt>
    <dgm:pt modelId="{E60BFA15-647D-4BB7-A75B-715F6593FFCF}" type="pres">
      <dgm:prSet presAssocID="{3D9E9010-8CC7-4C05-B2CA-9E93CC0EE51E}" presName="childNode" presStyleLbl="node1" presStyleIdx="6" presStyleCnt="18">
        <dgm:presLayoutVars>
          <dgm:bulletEnabled val="1"/>
        </dgm:presLayoutVars>
      </dgm:prSet>
      <dgm:spPr/>
      <dgm:t>
        <a:bodyPr/>
        <a:lstStyle/>
        <a:p>
          <a:pPr rtl="1"/>
          <a:endParaRPr lang="fa-IR"/>
        </a:p>
      </dgm:t>
    </dgm:pt>
    <dgm:pt modelId="{3D91F7E8-017E-4B8F-9916-D02C74141BA0}" type="pres">
      <dgm:prSet presAssocID="{3D9E9010-8CC7-4C05-B2CA-9E93CC0EE51E}" presName="aSpace2" presStyleCnt="0"/>
      <dgm:spPr/>
    </dgm:pt>
    <dgm:pt modelId="{E18587F9-7151-4D26-9D0F-173363E8779A}" type="pres">
      <dgm:prSet presAssocID="{42763211-25F5-4C5D-969B-E122ABF8ED9E}" presName="childNode" presStyleLbl="node1" presStyleIdx="7" presStyleCnt="18">
        <dgm:presLayoutVars>
          <dgm:bulletEnabled val="1"/>
        </dgm:presLayoutVars>
      </dgm:prSet>
      <dgm:spPr/>
      <dgm:t>
        <a:bodyPr/>
        <a:lstStyle/>
        <a:p>
          <a:pPr rtl="1"/>
          <a:endParaRPr lang="fa-IR"/>
        </a:p>
      </dgm:t>
    </dgm:pt>
    <dgm:pt modelId="{4477E992-15B4-42B2-9AFC-0EF609EC0762}" type="pres">
      <dgm:prSet presAssocID="{42763211-25F5-4C5D-969B-E122ABF8ED9E}" presName="aSpace2" presStyleCnt="0"/>
      <dgm:spPr/>
    </dgm:pt>
    <dgm:pt modelId="{2BDB3259-D8F5-4804-818A-01FA3EC7E64C}" type="pres">
      <dgm:prSet presAssocID="{6EF6C37D-9066-48CC-B3CD-48B676BD559C}" presName="childNode" presStyleLbl="node1" presStyleIdx="8" presStyleCnt="18">
        <dgm:presLayoutVars>
          <dgm:bulletEnabled val="1"/>
        </dgm:presLayoutVars>
      </dgm:prSet>
      <dgm:spPr/>
      <dgm:t>
        <a:bodyPr/>
        <a:lstStyle/>
        <a:p>
          <a:pPr rtl="1"/>
          <a:endParaRPr lang="fa-IR"/>
        </a:p>
      </dgm:t>
    </dgm:pt>
    <dgm:pt modelId="{163F28A7-2E48-4F3A-A502-90CBD3990410}" type="pres">
      <dgm:prSet presAssocID="{6EF6C37D-9066-48CC-B3CD-48B676BD559C}" presName="aSpace2" presStyleCnt="0"/>
      <dgm:spPr/>
    </dgm:pt>
    <dgm:pt modelId="{4231C4BB-E640-4F7E-99E5-E02CB310B34D}" type="pres">
      <dgm:prSet presAssocID="{7286F035-404A-4C0E-9C6B-45E38670CCE0}" presName="childNode" presStyleLbl="node1" presStyleIdx="9" presStyleCnt="18">
        <dgm:presLayoutVars>
          <dgm:bulletEnabled val="1"/>
        </dgm:presLayoutVars>
      </dgm:prSet>
      <dgm:spPr/>
      <dgm:t>
        <a:bodyPr/>
        <a:lstStyle/>
        <a:p>
          <a:pPr rtl="1"/>
          <a:endParaRPr lang="fa-IR"/>
        </a:p>
      </dgm:t>
    </dgm:pt>
    <dgm:pt modelId="{3C2732B0-1DA6-455A-B3DB-D866DA35B15F}" type="pres">
      <dgm:prSet presAssocID="{7286F035-404A-4C0E-9C6B-45E38670CCE0}" presName="aSpace2" presStyleCnt="0"/>
      <dgm:spPr/>
    </dgm:pt>
    <dgm:pt modelId="{7F697616-CD18-4434-9993-445DAAC5A3A1}" type="pres">
      <dgm:prSet presAssocID="{C1ACCC7D-7007-4036-B73C-DF35A4681D31}" presName="childNode" presStyleLbl="node1" presStyleIdx="10" presStyleCnt="18">
        <dgm:presLayoutVars>
          <dgm:bulletEnabled val="1"/>
        </dgm:presLayoutVars>
      </dgm:prSet>
      <dgm:spPr/>
      <dgm:t>
        <a:bodyPr/>
        <a:lstStyle/>
        <a:p>
          <a:pPr rtl="1"/>
          <a:endParaRPr lang="fa-IR"/>
        </a:p>
      </dgm:t>
    </dgm:pt>
    <dgm:pt modelId="{09A35443-4E6E-41F0-A007-6DD171FF67E7}" type="pres">
      <dgm:prSet presAssocID="{C1ACCC7D-7007-4036-B73C-DF35A4681D31}" presName="aSpace2" presStyleCnt="0"/>
      <dgm:spPr/>
    </dgm:pt>
    <dgm:pt modelId="{557D7550-37DE-4336-B5C8-C5978615A8E0}" type="pres">
      <dgm:prSet presAssocID="{FA4BE874-AB8F-4299-9765-BA8183B697E0}" presName="childNode" presStyleLbl="node1" presStyleIdx="11" presStyleCnt="18">
        <dgm:presLayoutVars>
          <dgm:bulletEnabled val="1"/>
        </dgm:presLayoutVars>
      </dgm:prSet>
      <dgm:spPr/>
      <dgm:t>
        <a:bodyPr/>
        <a:lstStyle/>
        <a:p>
          <a:pPr rtl="1"/>
          <a:endParaRPr lang="fa-IR"/>
        </a:p>
      </dgm:t>
    </dgm:pt>
    <dgm:pt modelId="{209A8980-8365-40D3-B41A-58375C56C9D2}" type="pres">
      <dgm:prSet presAssocID="{5CA8E907-CE9C-4782-8661-F9465046EB55}" presName="aSpace" presStyleCnt="0"/>
      <dgm:spPr/>
    </dgm:pt>
    <dgm:pt modelId="{7B753319-C98A-4E7A-A581-78749B28DD71}" type="pres">
      <dgm:prSet presAssocID="{07D01490-AD3A-4964-964C-1CD644735489}" presName="compNode" presStyleCnt="0"/>
      <dgm:spPr/>
    </dgm:pt>
    <dgm:pt modelId="{808E516D-6CB0-4FEA-8156-5A3C3DA7BEA6}" type="pres">
      <dgm:prSet presAssocID="{07D01490-AD3A-4964-964C-1CD644735489}" presName="aNode" presStyleLbl="bgShp" presStyleIdx="2" presStyleCnt="4" custLinFactNeighborX="-786" custLinFactNeighborY="-625"/>
      <dgm:spPr/>
      <dgm:t>
        <a:bodyPr/>
        <a:lstStyle/>
        <a:p>
          <a:pPr rtl="1"/>
          <a:endParaRPr lang="fa-IR"/>
        </a:p>
      </dgm:t>
    </dgm:pt>
    <dgm:pt modelId="{E6CBF03C-135E-482B-B2C9-C2F6F7EBA531}" type="pres">
      <dgm:prSet presAssocID="{07D01490-AD3A-4964-964C-1CD644735489}" presName="textNode" presStyleLbl="bgShp" presStyleIdx="2" presStyleCnt="4"/>
      <dgm:spPr/>
      <dgm:t>
        <a:bodyPr/>
        <a:lstStyle/>
        <a:p>
          <a:pPr rtl="1"/>
          <a:endParaRPr lang="fa-IR"/>
        </a:p>
      </dgm:t>
    </dgm:pt>
    <dgm:pt modelId="{002663C5-7656-4EF2-9CD9-7B8F025EEAD6}" type="pres">
      <dgm:prSet presAssocID="{07D01490-AD3A-4964-964C-1CD644735489}" presName="compChildNode" presStyleCnt="0"/>
      <dgm:spPr/>
    </dgm:pt>
    <dgm:pt modelId="{5E19A581-9B4C-49A4-BA73-B217FF6856D6}" type="pres">
      <dgm:prSet presAssocID="{07D01490-AD3A-4964-964C-1CD644735489}" presName="theInnerList" presStyleCnt="0"/>
      <dgm:spPr/>
    </dgm:pt>
    <dgm:pt modelId="{16D1C37F-8D64-4FA7-AE46-0E09B2284C9F}" type="pres">
      <dgm:prSet presAssocID="{98349E11-26EC-443D-A343-BD17E6AAD77D}" presName="childNode" presStyleLbl="node1" presStyleIdx="12" presStyleCnt="18">
        <dgm:presLayoutVars>
          <dgm:bulletEnabled val="1"/>
        </dgm:presLayoutVars>
      </dgm:prSet>
      <dgm:spPr/>
      <dgm:t>
        <a:bodyPr/>
        <a:lstStyle/>
        <a:p>
          <a:pPr rtl="1"/>
          <a:endParaRPr lang="fa-IR"/>
        </a:p>
      </dgm:t>
    </dgm:pt>
    <dgm:pt modelId="{4B1A18A9-40CA-43FF-99E9-8801AB1163B8}" type="pres">
      <dgm:prSet presAssocID="{98349E11-26EC-443D-A343-BD17E6AAD77D}" presName="aSpace2" presStyleCnt="0"/>
      <dgm:spPr/>
    </dgm:pt>
    <dgm:pt modelId="{7DF12E2A-BAEC-45E2-BE43-9319CC9E4CBA}" type="pres">
      <dgm:prSet presAssocID="{4E5B1147-8072-4979-9E5B-14E627EA83EE}" presName="childNode" presStyleLbl="node1" presStyleIdx="13" presStyleCnt="18">
        <dgm:presLayoutVars>
          <dgm:bulletEnabled val="1"/>
        </dgm:presLayoutVars>
      </dgm:prSet>
      <dgm:spPr/>
      <dgm:t>
        <a:bodyPr/>
        <a:lstStyle/>
        <a:p>
          <a:pPr rtl="1"/>
          <a:endParaRPr lang="fa-IR"/>
        </a:p>
      </dgm:t>
    </dgm:pt>
    <dgm:pt modelId="{062ACFF8-6F58-4B77-A813-1E7096CE546C}" type="pres">
      <dgm:prSet presAssocID="{4E5B1147-8072-4979-9E5B-14E627EA83EE}" presName="aSpace2" presStyleCnt="0"/>
      <dgm:spPr/>
    </dgm:pt>
    <dgm:pt modelId="{DEBC706E-0476-4B2E-9302-2F05688FCFA9}" type="pres">
      <dgm:prSet presAssocID="{C373E1D9-F69A-478B-B074-F9632B8A8AEB}" presName="childNode" presStyleLbl="node1" presStyleIdx="14" presStyleCnt="18">
        <dgm:presLayoutVars>
          <dgm:bulletEnabled val="1"/>
        </dgm:presLayoutVars>
      </dgm:prSet>
      <dgm:spPr/>
      <dgm:t>
        <a:bodyPr/>
        <a:lstStyle/>
        <a:p>
          <a:pPr rtl="1"/>
          <a:endParaRPr lang="fa-IR"/>
        </a:p>
      </dgm:t>
    </dgm:pt>
    <dgm:pt modelId="{E83D9CB0-923C-43FF-93C0-848019C021A3}" type="pres">
      <dgm:prSet presAssocID="{C373E1D9-F69A-478B-B074-F9632B8A8AEB}" presName="aSpace2" presStyleCnt="0"/>
      <dgm:spPr/>
    </dgm:pt>
    <dgm:pt modelId="{4226CD0B-9E93-4CD4-BF5B-FA4DDAA0EFD3}" type="pres">
      <dgm:prSet presAssocID="{F2606996-8E8A-4E60-BB36-6F3A9B7364EB}" presName="childNode" presStyleLbl="node1" presStyleIdx="15" presStyleCnt="18">
        <dgm:presLayoutVars>
          <dgm:bulletEnabled val="1"/>
        </dgm:presLayoutVars>
      </dgm:prSet>
      <dgm:spPr/>
      <dgm:t>
        <a:bodyPr/>
        <a:lstStyle/>
        <a:p>
          <a:pPr rtl="1"/>
          <a:endParaRPr lang="fa-IR"/>
        </a:p>
      </dgm:t>
    </dgm:pt>
    <dgm:pt modelId="{203534F7-EA0B-448F-859A-8C5510B48735}" type="pres">
      <dgm:prSet presAssocID="{F2606996-8E8A-4E60-BB36-6F3A9B7364EB}" presName="aSpace2" presStyleCnt="0"/>
      <dgm:spPr/>
    </dgm:pt>
    <dgm:pt modelId="{AB05155A-6EE7-4C12-83DF-1C62477049C3}" type="pres">
      <dgm:prSet presAssocID="{B642AD22-D96A-4A70-9CD8-9197C387A84B}" presName="childNode" presStyleLbl="node1" presStyleIdx="16" presStyleCnt="18">
        <dgm:presLayoutVars>
          <dgm:bulletEnabled val="1"/>
        </dgm:presLayoutVars>
      </dgm:prSet>
      <dgm:spPr/>
      <dgm:t>
        <a:bodyPr/>
        <a:lstStyle/>
        <a:p>
          <a:pPr rtl="1"/>
          <a:endParaRPr lang="fa-IR"/>
        </a:p>
      </dgm:t>
    </dgm:pt>
    <dgm:pt modelId="{4E6FD4BC-0E8B-428F-B281-463921191F2E}" type="pres">
      <dgm:prSet presAssocID="{B642AD22-D96A-4A70-9CD8-9197C387A84B}" presName="aSpace2" presStyleCnt="0"/>
      <dgm:spPr/>
    </dgm:pt>
    <dgm:pt modelId="{77A75EB8-6272-44F7-877C-10B77787E020}" type="pres">
      <dgm:prSet presAssocID="{12500574-AA6C-4F2B-B4CB-F02835F918D4}" presName="childNode" presStyleLbl="node1" presStyleIdx="17" presStyleCnt="18">
        <dgm:presLayoutVars>
          <dgm:bulletEnabled val="1"/>
        </dgm:presLayoutVars>
      </dgm:prSet>
      <dgm:spPr/>
      <dgm:t>
        <a:bodyPr/>
        <a:lstStyle/>
        <a:p>
          <a:pPr rtl="1"/>
          <a:endParaRPr lang="fa-IR"/>
        </a:p>
      </dgm:t>
    </dgm:pt>
    <dgm:pt modelId="{1DF252B9-4833-45D7-A226-9FB05D4EF32E}" type="pres">
      <dgm:prSet presAssocID="{07D01490-AD3A-4964-964C-1CD644735489}" presName="aSpace" presStyleCnt="0"/>
      <dgm:spPr/>
    </dgm:pt>
    <dgm:pt modelId="{9440A480-F558-4E5B-AFB9-31C9C1198806}" type="pres">
      <dgm:prSet presAssocID="{CE94B2B5-F824-4DAD-8DE9-46631A75572C}" presName="compNode" presStyleCnt="0"/>
      <dgm:spPr/>
    </dgm:pt>
    <dgm:pt modelId="{E16513FF-501B-4975-AA96-E4A390E953E7}" type="pres">
      <dgm:prSet presAssocID="{CE94B2B5-F824-4DAD-8DE9-46631A75572C}" presName="aNode" presStyleLbl="bgShp" presStyleIdx="3" presStyleCnt="4" custScaleX="270723" custLinFactNeighborX="4964"/>
      <dgm:spPr/>
      <dgm:t>
        <a:bodyPr/>
        <a:lstStyle/>
        <a:p>
          <a:pPr rtl="1"/>
          <a:endParaRPr lang="fa-IR"/>
        </a:p>
      </dgm:t>
    </dgm:pt>
    <dgm:pt modelId="{3CA33035-142F-4275-BBF8-03302E6D0A99}" type="pres">
      <dgm:prSet presAssocID="{CE94B2B5-F824-4DAD-8DE9-46631A75572C}" presName="textNode" presStyleLbl="bgShp" presStyleIdx="3" presStyleCnt="4"/>
      <dgm:spPr/>
      <dgm:t>
        <a:bodyPr/>
        <a:lstStyle/>
        <a:p>
          <a:pPr rtl="1"/>
          <a:endParaRPr lang="fa-IR"/>
        </a:p>
      </dgm:t>
    </dgm:pt>
    <dgm:pt modelId="{7B3F1715-E13A-40BF-A453-49958BB3465E}" type="pres">
      <dgm:prSet presAssocID="{CE94B2B5-F824-4DAD-8DE9-46631A75572C}" presName="compChildNode" presStyleCnt="0"/>
      <dgm:spPr/>
    </dgm:pt>
    <dgm:pt modelId="{C1EC0BD7-D186-4B57-8CEF-F98D0291D761}" type="pres">
      <dgm:prSet presAssocID="{CE94B2B5-F824-4DAD-8DE9-46631A75572C}" presName="theInnerList" presStyleCnt="0"/>
      <dgm:spPr/>
    </dgm:pt>
  </dgm:ptLst>
  <dgm:cxnLst>
    <dgm:cxn modelId="{D0C212FA-87DB-49F8-8486-06823308BE90}" type="presOf" srcId="{CE94B2B5-F824-4DAD-8DE9-46631A75572C}" destId="{3CA33035-142F-4275-BBF8-03302E6D0A99}" srcOrd="1" destOrd="0" presId="urn:microsoft.com/office/officeart/2005/8/layout/lProcess2"/>
    <dgm:cxn modelId="{7278EED2-A418-4E82-B0BD-D13700931A82}" srcId="{9E138F95-AD46-4900-BE89-856BE111018E}" destId="{3D433F01-37CF-4B1D-9443-563350C2E0BD}" srcOrd="3" destOrd="0" parTransId="{D2A4ADE8-E2DB-4EC2-9098-FC93859A6682}" sibTransId="{23E8142F-9D03-494F-8BEC-0EFB3A600806}"/>
    <dgm:cxn modelId="{C7EE7E4C-0046-4D82-8DCD-3DC36A69D876}" srcId="{9E138F95-AD46-4900-BE89-856BE111018E}" destId="{3E54F81B-36EE-4C66-B6DA-4A9B6243FB41}" srcOrd="2" destOrd="0" parTransId="{ED6613E0-8C65-4C52-BCE5-6EB3273FED12}" sibTransId="{76A299B7-DD17-4D98-845B-B8C9C4DDDAB5}"/>
    <dgm:cxn modelId="{118EB728-7600-42D1-B023-0C65DBA1898E}" type="presOf" srcId="{181EAA84-9146-40B8-9746-4405DBDCAE32}" destId="{566943AB-EF0F-40F3-B7A4-D3DBE723E898}" srcOrd="0" destOrd="0" presId="urn:microsoft.com/office/officeart/2005/8/layout/lProcess2"/>
    <dgm:cxn modelId="{5E66907D-AB04-402E-A293-538715C91A93}" type="presOf" srcId="{9E138F95-AD46-4900-BE89-856BE111018E}" destId="{43411051-F6C4-41C4-9FAC-ED16B502C1A8}" srcOrd="0" destOrd="0" presId="urn:microsoft.com/office/officeart/2005/8/layout/lProcess2"/>
    <dgm:cxn modelId="{D23CD801-DC36-414D-B172-2F772D496E2A}" srcId="{07D01490-AD3A-4964-964C-1CD644735489}" destId="{4E5B1147-8072-4979-9E5B-14E627EA83EE}" srcOrd="1" destOrd="0" parTransId="{7C40611B-19B1-4A5F-8FF0-C6CB2DB101DA}" sibTransId="{1F392272-CFF5-41CC-B450-9E792BCE484F}"/>
    <dgm:cxn modelId="{9B1D0726-8729-4EA4-B8AD-6004A1636996}" srcId="{07D01490-AD3A-4964-964C-1CD644735489}" destId="{12500574-AA6C-4F2B-B4CB-F02835F918D4}" srcOrd="5" destOrd="0" parTransId="{F2C7C831-1357-43A9-B9FC-8BF592A2CA17}" sibTransId="{F6F88718-A3BE-4956-AEB6-63690876C108}"/>
    <dgm:cxn modelId="{70C4A763-7094-4A71-B28E-D77F79AE6E19}" type="presOf" srcId="{C373E1D9-F69A-478B-B074-F9632B8A8AEB}" destId="{DEBC706E-0476-4B2E-9302-2F05688FCFA9}" srcOrd="0" destOrd="0" presId="urn:microsoft.com/office/officeart/2005/8/layout/lProcess2"/>
    <dgm:cxn modelId="{C9CAD7D9-AA87-4699-A7F9-4E505D0DA3AC}" type="presOf" srcId="{C494B06A-F12D-439D-845E-4A2ADF27D4F4}" destId="{C4643B2F-52C3-429D-8A93-FA4DD469973B}" srcOrd="0" destOrd="0" presId="urn:microsoft.com/office/officeart/2005/8/layout/lProcess2"/>
    <dgm:cxn modelId="{33FA2E8F-3066-4DFF-9F00-F950ADA9330A}" type="presOf" srcId="{98349E11-26EC-443D-A343-BD17E6AAD77D}" destId="{16D1C37F-8D64-4FA7-AE46-0E09B2284C9F}" srcOrd="0" destOrd="0" presId="urn:microsoft.com/office/officeart/2005/8/layout/lProcess2"/>
    <dgm:cxn modelId="{2F03CDBA-BADD-4D9E-BF1E-4523DA08171F}" srcId="{5CA8E907-CE9C-4782-8661-F9465046EB55}" destId="{C1ACCC7D-7007-4036-B73C-DF35A4681D31}" srcOrd="4" destOrd="0" parTransId="{31F2A996-2E7E-442C-BEF0-1A790A75597D}" sibTransId="{F6A331DA-9702-49EF-A314-CBA4297A2212}"/>
    <dgm:cxn modelId="{1ECCFBC4-552B-48D1-A94E-16E86ACA6279}" type="presOf" srcId="{FA4BE874-AB8F-4299-9765-BA8183B697E0}" destId="{557D7550-37DE-4336-B5C8-C5978615A8E0}" srcOrd="0" destOrd="0" presId="urn:microsoft.com/office/officeart/2005/8/layout/lProcess2"/>
    <dgm:cxn modelId="{DF1AAA5B-CD1F-4F61-9D0E-108DEDEB85DB}" srcId="{9E138F95-AD46-4900-BE89-856BE111018E}" destId="{4241D81A-BC60-4AFC-8BAE-0538EFF0AA53}" srcOrd="4" destOrd="0" parTransId="{A460D16A-DDE5-489A-B585-1F30BDEFC324}" sibTransId="{F5106A36-E205-4A0E-B390-7F768AFDFF72}"/>
    <dgm:cxn modelId="{D8A56093-CDC0-4D67-88D6-12EAC5383AE7}" type="presOf" srcId="{3D9E9010-8CC7-4C05-B2CA-9E93CC0EE51E}" destId="{E60BFA15-647D-4BB7-A75B-715F6593FFCF}" srcOrd="0" destOrd="0" presId="urn:microsoft.com/office/officeart/2005/8/layout/lProcess2"/>
    <dgm:cxn modelId="{284D5C68-CFCB-40D0-A96D-89CDC862E346}" type="presOf" srcId="{C1ACCC7D-7007-4036-B73C-DF35A4681D31}" destId="{7F697616-CD18-4434-9993-445DAAC5A3A1}" srcOrd="0" destOrd="0" presId="urn:microsoft.com/office/officeart/2005/8/layout/lProcess2"/>
    <dgm:cxn modelId="{1BC53BAB-D0B3-4127-9725-2CEB29C0F034}" type="presOf" srcId="{12500574-AA6C-4F2B-B4CB-F02835F918D4}" destId="{77A75EB8-6272-44F7-877C-10B77787E020}" srcOrd="0" destOrd="0" presId="urn:microsoft.com/office/officeart/2005/8/layout/lProcess2"/>
    <dgm:cxn modelId="{83EA39D5-3EFF-4445-A398-A1C30468230B}" type="presOf" srcId="{4E5B1147-8072-4979-9E5B-14E627EA83EE}" destId="{7DF12E2A-BAEC-45E2-BE43-9319CC9E4CBA}" srcOrd="0" destOrd="0" presId="urn:microsoft.com/office/officeart/2005/8/layout/lProcess2"/>
    <dgm:cxn modelId="{FFE8A458-8691-4127-BEC1-6E3CC5E616D9}" type="presOf" srcId="{CE94B2B5-F824-4DAD-8DE9-46631A75572C}" destId="{E16513FF-501B-4975-AA96-E4A390E953E7}" srcOrd="0" destOrd="0" presId="urn:microsoft.com/office/officeart/2005/8/layout/lProcess2"/>
    <dgm:cxn modelId="{6384DA30-3FF5-49BD-B67A-1D71BDBFBB4A}" type="presOf" srcId="{F2606996-8E8A-4E60-BB36-6F3A9B7364EB}" destId="{4226CD0B-9E93-4CD4-BF5B-FA4DDAA0EFD3}" srcOrd="0" destOrd="0" presId="urn:microsoft.com/office/officeart/2005/8/layout/lProcess2"/>
    <dgm:cxn modelId="{CCF369D4-2595-4EF0-BC91-BEC75548DD97}" type="presOf" srcId="{9E138F95-AD46-4900-BE89-856BE111018E}" destId="{FDEED394-98C3-4528-ADB7-CAD5E1C7F485}" srcOrd="1" destOrd="0" presId="urn:microsoft.com/office/officeart/2005/8/layout/lProcess2"/>
    <dgm:cxn modelId="{487E5709-1CD0-405F-B1C8-D0F959BBC16B}" srcId="{07D01490-AD3A-4964-964C-1CD644735489}" destId="{B642AD22-D96A-4A70-9CD8-9197C387A84B}" srcOrd="4" destOrd="0" parTransId="{F6153327-BDBC-4340-8007-12C1B65CEB1F}" sibTransId="{AB0D2435-3F2E-400B-B386-E0A7E13C6DD8}"/>
    <dgm:cxn modelId="{4D60F857-DA25-4FEC-9362-A9ABBEAB8133}" srcId="{07D01490-AD3A-4964-964C-1CD644735489}" destId="{F2606996-8E8A-4E60-BB36-6F3A9B7364EB}" srcOrd="3" destOrd="0" parTransId="{103E61EB-47FF-47CA-B9D6-0614E6988B56}" sibTransId="{61034FD4-798F-4357-9DF9-4BB09B1B06A8}"/>
    <dgm:cxn modelId="{F8851F1B-1CFB-41AB-A603-A873F8D07BD5}" srcId="{5CA8E907-CE9C-4782-8661-F9465046EB55}" destId="{6EF6C37D-9066-48CC-B3CD-48B676BD559C}" srcOrd="2" destOrd="0" parTransId="{A0B928DF-B142-4C53-8CD6-D6D70CE8D5DF}" sibTransId="{77E5BCA5-B871-406F-BAF5-371CDBB6BA05}"/>
    <dgm:cxn modelId="{73D3BC92-9FD0-4596-A0E2-DA3F66A1CFE7}" type="presOf" srcId="{42763211-25F5-4C5D-969B-E122ABF8ED9E}" destId="{E18587F9-7151-4D26-9D0F-173363E8779A}" srcOrd="0" destOrd="0" presId="urn:microsoft.com/office/officeart/2005/8/layout/lProcess2"/>
    <dgm:cxn modelId="{7A73E503-CB24-4274-BA9C-C277D937F973}" type="presOf" srcId="{0A2EE64C-E262-47D5-B219-61493F3588D7}" destId="{D1070A33-9F32-4F82-990C-EC5F981526A8}" srcOrd="0" destOrd="0" presId="urn:microsoft.com/office/officeart/2005/8/layout/lProcess2"/>
    <dgm:cxn modelId="{A3CBCCBE-1C63-4CE2-A013-CC55E270F84A}" type="presOf" srcId="{3E5F8E55-BF9B-4704-9212-94F63D296BBE}" destId="{BBECBE87-767F-4E16-9088-7566552489F7}" srcOrd="0" destOrd="0" presId="urn:microsoft.com/office/officeart/2005/8/layout/lProcess2"/>
    <dgm:cxn modelId="{9EF8BAAC-5678-4E2D-BEC2-3B7D862DCADA}" srcId="{3E5F8E55-BF9B-4704-9212-94F63D296BBE}" destId="{9E138F95-AD46-4900-BE89-856BE111018E}" srcOrd="0" destOrd="0" parTransId="{627D1F30-AA5F-405C-B19A-D45071FB403D}" sibTransId="{86341468-0E4D-4C92-AFE9-AF2F8C8BEC0A}"/>
    <dgm:cxn modelId="{558F4384-F55D-4FB4-9DD0-5C97F3C0C090}" srcId="{3E5F8E55-BF9B-4704-9212-94F63D296BBE}" destId="{CE94B2B5-F824-4DAD-8DE9-46631A75572C}" srcOrd="3" destOrd="0" parTransId="{4134DA27-B3D9-48F6-96BF-1B08C75AE7CD}" sibTransId="{772E99D2-3F61-46C8-AC28-6F291257643A}"/>
    <dgm:cxn modelId="{F6B5C182-A5ED-44EA-AAAC-9B37E112ED61}" type="presOf" srcId="{B642AD22-D96A-4A70-9CD8-9197C387A84B}" destId="{AB05155A-6EE7-4C12-83DF-1C62477049C3}" srcOrd="0" destOrd="0" presId="urn:microsoft.com/office/officeart/2005/8/layout/lProcess2"/>
    <dgm:cxn modelId="{61ED8A5A-AC18-44C3-878E-9C4697277CB1}" srcId="{5CA8E907-CE9C-4782-8661-F9465046EB55}" destId="{FA4BE874-AB8F-4299-9765-BA8183B697E0}" srcOrd="5" destOrd="0" parTransId="{D547A2EC-B5E7-4F06-BDEE-1C8D610D955D}" sibTransId="{281AA9DD-32DF-4C51-A022-27DC997383D2}"/>
    <dgm:cxn modelId="{DEB307F4-32C3-4AE2-869D-DBF4C27D2C0D}" srcId="{9E138F95-AD46-4900-BE89-856BE111018E}" destId="{C494B06A-F12D-439D-845E-4A2ADF27D4F4}" srcOrd="0" destOrd="0" parTransId="{1C1013B3-20A1-4058-8A8A-E2C72627C871}" sibTransId="{C8140D12-F97B-4294-B616-D8166B883193}"/>
    <dgm:cxn modelId="{87899CEE-5897-4B9A-AC96-D74299A214D8}" srcId="{9E138F95-AD46-4900-BE89-856BE111018E}" destId="{0A2EE64C-E262-47D5-B219-61493F3588D7}" srcOrd="1" destOrd="0" parTransId="{0960F3F0-B01D-42BF-9406-54E022DD694D}" sibTransId="{93DBB3C8-34BF-4CBA-B27B-16AB2602EB3F}"/>
    <dgm:cxn modelId="{69A80C9A-5818-473C-8104-44788086E803}" srcId="{5CA8E907-CE9C-4782-8661-F9465046EB55}" destId="{42763211-25F5-4C5D-969B-E122ABF8ED9E}" srcOrd="1" destOrd="0" parTransId="{0C515716-9932-4C82-A078-0001CD0D40B1}" sibTransId="{3CE67904-4D23-4CD4-B1BA-00BD6D119944}"/>
    <dgm:cxn modelId="{BD8E6BE1-F15C-4DB7-BF87-F83B3080ED1D}" srcId="{3E5F8E55-BF9B-4704-9212-94F63D296BBE}" destId="{07D01490-AD3A-4964-964C-1CD644735489}" srcOrd="2" destOrd="0" parTransId="{52C36C03-EE3C-4B3F-8E7E-5CBAAE60ACE2}" sibTransId="{30894674-CE85-45EB-9D8B-E20ACDB8ED46}"/>
    <dgm:cxn modelId="{0DF67E68-6B89-4CDF-8DD0-24DC18BE4331}" srcId="{07D01490-AD3A-4964-964C-1CD644735489}" destId="{C373E1D9-F69A-478B-B074-F9632B8A8AEB}" srcOrd="2" destOrd="0" parTransId="{5806574E-C0BC-4E17-914B-08676CC3C9EF}" sibTransId="{499C485B-4094-4125-8EA4-24E3D28BD335}"/>
    <dgm:cxn modelId="{89BCD260-07B1-48F8-A369-B99998C34EF7}" srcId="{5CA8E907-CE9C-4782-8661-F9465046EB55}" destId="{7286F035-404A-4C0E-9C6B-45E38670CCE0}" srcOrd="3" destOrd="0" parTransId="{F771A4A0-DFFB-439C-8BC2-0A4074850B3B}" sibTransId="{89600621-D566-4E7F-B757-A4CDE756D949}"/>
    <dgm:cxn modelId="{F86EFA56-3FDE-4340-9244-C0A2EA5B4433}" type="presOf" srcId="{4241D81A-BC60-4AFC-8BAE-0538EFF0AA53}" destId="{780F6467-F0CF-49C0-98EA-E0541741EE1C}" srcOrd="0" destOrd="0" presId="urn:microsoft.com/office/officeart/2005/8/layout/lProcess2"/>
    <dgm:cxn modelId="{A83D828E-7EA4-402D-8F07-A9B6C40E6736}" srcId="{5CA8E907-CE9C-4782-8661-F9465046EB55}" destId="{3D9E9010-8CC7-4C05-B2CA-9E93CC0EE51E}" srcOrd="0" destOrd="0" parTransId="{B50E40EA-4E30-45B1-8CBD-09F67E8D5398}" sibTransId="{AB76EFCD-942A-4012-A0B1-86F2EDD7E2D7}"/>
    <dgm:cxn modelId="{9B32E664-6E38-44E5-ACC2-47A412FE5F18}" srcId="{9E138F95-AD46-4900-BE89-856BE111018E}" destId="{181EAA84-9146-40B8-9746-4405DBDCAE32}" srcOrd="5" destOrd="0" parTransId="{35F22428-0337-469A-9963-A28238CCFC3B}" sibTransId="{450AD428-9AFC-4EA2-B313-02FB69A0FA7B}"/>
    <dgm:cxn modelId="{9C767172-D468-4406-BA0C-BF39CA489A90}" type="presOf" srcId="{3D433F01-37CF-4B1D-9443-563350C2E0BD}" destId="{CF974DD0-0F35-4B74-8233-DE35B62BBC78}" srcOrd="0" destOrd="0" presId="urn:microsoft.com/office/officeart/2005/8/layout/lProcess2"/>
    <dgm:cxn modelId="{6027D4D6-AA23-4095-A611-4223185DE1E0}" type="presOf" srcId="{3E54F81B-36EE-4C66-B6DA-4A9B6243FB41}" destId="{98B1A621-269B-4433-8AD5-5DBC5425A95F}" srcOrd="0" destOrd="0" presId="urn:microsoft.com/office/officeart/2005/8/layout/lProcess2"/>
    <dgm:cxn modelId="{6DBEBB6E-F172-4704-9763-684CA317BA9A}" type="presOf" srcId="{5CA8E907-CE9C-4782-8661-F9465046EB55}" destId="{A3FD7D0F-F62E-4BDC-8FAC-398FFD9328CA}" srcOrd="1" destOrd="0" presId="urn:microsoft.com/office/officeart/2005/8/layout/lProcess2"/>
    <dgm:cxn modelId="{D097B3AF-24DA-40BE-92B9-C4C8B0275AF3}" srcId="{07D01490-AD3A-4964-964C-1CD644735489}" destId="{98349E11-26EC-443D-A343-BD17E6AAD77D}" srcOrd="0" destOrd="0" parTransId="{6006C4E1-83A6-47AB-9B47-8707FBA0AD7A}" sibTransId="{97088D7B-6664-4430-9681-CCCBA98DD27C}"/>
    <dgm:cxn modelId="{72B46C84-F450-4560-A1DC-5842566B8D1C}" type="presOf" srcId="{6EF6C37D-9066-48CC-B3CD-48B676BD559C}" destId="{2BDB3259-D8F5-4804-818A-01FA3EC7E64C}" srcOrd="0" destOrd="0" presId="urn:microsoft.com/office/officeart/2005/8/layout/lProcess2"/>
    <dgm:cxn modelId="{D4C13BE1-14F4-46AE-B037-0F4E52E890CA}" type="presOf" srcId="{7286F035-404A-4C0E-9C6B-45E38670CCE0}" destId="{4231C4BB-E640-4F7E-99E5-E02CB310B34D}" srcOrd="0" destOrd="0" presId="urn:microsoft.com/office/officeart/2005/8/layout/lProcess2"/>
    <dgm:cxn modelId="{2C2B4D60-6579-41FA-B2BC-2103495CD2C1}" srcId="{3E5F8E55-BF9B-4704-9212-94F63D296BBE}" destId="{5CA8E907-CE9C-4782-8661-F9465046EB55}" srcOrd="1" destOrd="0" parTransId="{35BF7B24-4D3D-46D9-AFFF-59E1FAFAD3DE}" sibTransId="{AB6B4B8C-581B-482B-BA0E-2AFA19EFE866}"/>
    <dgm:cxn modelId="{B291F47B-71FC-4587-B764-F4ABFBA8D5DE}" type="presOf" srcId="{5CA8E907-CE9C-4782-8661-F9465046EB55}" destId="{22EA9991-3F35-4E7D-9A34-CB1B4C6E0AED}" srcOrd="0" destOrd="0" presId="urn:microsoft.com/office/officeart/2005/8/layout/lProcess2"/>
    <dgm:cxn modelId="{D7996DAA-D01E-4693-8F92-A8531D0762FF}" type="presOf" srcId="{07D01490-AD3A-4964-964C-1CD644735489}" destId="{E6CBF03C-135E-482B-B2C9-C2F6F7EBA531}" srcOrd="1" destOrd="0" presId="urn:microsoft.com/office/officeart/2005/8/layout/lProcess2"/>
    <dgm:cxn modelId="{02EC2BAF-92C0-4F27-8E4F-B5438DA503AF}" type="presOf" srcId="{07D01490-AD3A-4964-964C-1CD644735489}" destId="{808E516D-6CB0-4FEA-8156-5A3C3DA7BEA6}" srcOrd="0" destOrd="0" presId="urn:microsoft.com/office/officeart/2005/8/layout/lProcess2"/>
    <dgm:cxn modelId="{9FB1DDCB-A5CA-4E0B-A496-7C055237C6BA}" type="presParOf" srcId="{BBECBE87-767F-4E16-9088-7566552489F7}" destId="{C82A5DE1-3B04-4253-8D9F-1C043CE35A02}" srcOrd="0" destOrd="0" presId="urn:microsoft.com/office/officeart/2005/8/layout/lProcess2"/>
    <dgm:cxn modelId="{DA77ED41-2A8F-453C-B274-91E46D8E8A4B}" type="presParOf" srcId="{C82A5DE1-3B04-4253-8D9F-1C043CE35A02}" destId="{43411051-F6C4-41C4-9FAC-ED16B502C1A8}" srcOrd="0" destOrd="0" presId="urn:microsoft.com/office/officeart/2005/8/layout/lProcess2"/>
    <dgm:cxn modelId="{1F92AFDB-29CF-4732-BD0C-8F2F2DA29386}" type="presParOf" srcId="{C82A5DE1-3B04-4253-8D9F-1C043CE35A02}" destId="{FDEED394-98C3-4528-ADB7-CAD5E1C7F485}" srcOrd="1" destOrd="0" presId="urn:microsoft.com/office/officeart/2005/8/layout/lProcess2"/>
    <dgm:cxn modelId="{7374CE2D-3151-4282-A352-AE528F5C2370}" type="presParOf" srcId="{C82A5DE1-3B04-4253-8D9F-1C043CE35A02}" destId="{780AA502-A0B8-40FE-B334-C9622C9F1109}" srcOrd="2" destOrd="0" presId="urn:microsoft.com/office/officeart/2005/8/layout/lProcess2"/>
    <dgm:cxn modelId="{924477AE-6DA2-455A-8B75-9572BA3E7ED2}" type="presParOf" srcId="{780AA502-A0B8-40FE-B334-C9622C9F1109}" destId="{FAC039F4-7D3B-4399-B23F-0A49D74D97C2}" srcOrd="0" destOrd="0" presId="urn:microsoft.com/office/officeart/2005/8/layout/lProcess2"/>
    <dgm:cxn modelId="{DD09A3D4-9D61-4676-BD12-E911F447D6DF}" type="presParOf" srcId="{FAC039F4-7D3B-4399-B23F-0A49D74D97C2}" destId="{C4643B2F-52C3-429D-8A93-FA4DD469973B}" srcOrd="0" destOrd="0" presId="urn:microsoft.com/office/officeart/2005/8/layout/lProcess2"/>
    <dgm:cxn modelId="{D8809B7F-151E-49F4-9FA4-12A57F25EE7C}" type="presParOf" srcId="{FAC039F4-7D3B-4399-B23F-0A49D74D97C2}" destId="{F83E3982-7C00-4056-BA82-B7F5EA94FDAF}" srcOrd="1" destOrd="0" presId="urn:microsoft.com/office/officeart/2005/8/layout/lProcess2"/>
    <dgm:cxn modelId="{7709E281-F478-441B-83FC-FF91B99E5ED8}" type="presParOf" srcId="{FAC039F4-7D3B-4399-B23F-0A49D74D97C2}" destId="{D1070A33-9F32-4F82-990C-EC5F981526A8}" srcOrd="2" destOrd="0" presId="urn:microsoft.com/office/officeart/2005/8/layout/lProcess2"/>
    <dgm:cxn modelId="{6A8998A4-8683-4D28-95B1-01A108A6FE90}" type="presParOf" srcId="{FAC039F4-7D3B-4399-B23F-0A49D74D97C2}" destId="{AEB48783-BFEF-4AA6-AE7C-718E59C0C066}" srcOrd="3" destOrd="0" presId="urn:microsoft.com/office/officeart/2005/8/layout/lProcess2"/>
    <dgm:cxn modelId="{2A1900D1-E1AD-4456-98D0-CBB292CDDFB3}" type="presParOf" srcId="{FAC039F4-7D3B-4399-B23F-0A49D74D97C2}" destId="{98B1A621-269B-4433-8AD5-5DBC5425A95F}" srcOrd="4" destOrd="0" presId="urn:microsoft.com/office/officeart/2005/8/layout/lProcess2"/>
    <dgm:cxn modelId="{06F85AE8-BECB-477E-9C58-033842D4E2CE}" type="presParOf" srcId="{FAC039F4-7D3B-4399-B23F-0A49D74D97C2}" destId="{1F0DC6AD-0438-429C-9BFD-AA7B464C22A4}" srcOrd="5" destOrd="0" presId="urn:microsoft.com/office/officeart/2005/8/layout/lProcess2"/>
    <dgm:cxn modelId="{BAC9E06E-29B8-4BE3-9791-8BDE590A1480}" type="presParOf" srcId="{FAC039F4-7D3B-4399-B23F-0A49D74D97C2}" destId="{CF974DD0-0F35-4B74-8233-DE35B62BBC78}" srcOrd="6" destOrd="0" presId="urn:microsoft.com/office/officeart/2005/8/layout/lProcess2"/>
    <dgm:cxn modelId="{5E201713-FF7B-4F85-84FC-6EDC01046F53}" type="presParOf" srcId="{FAC039F4-7D3B-4399-B23F-0A49D74D97C2}" destId="{48A9AB70-862B-4699-A5AA-4E062C86DA11}" srcOrd="7" destOrd="0" presId="urn:microsoft.com/office/officeart/2005/8/layout/lProcess2"/>
    <dgm:cxn modelId="{0FEE64F7-54EB-4A62-8356-C7409F74BA57}" type="presParOf" srcId="{FAC039F4-7D3B-4399-B23F-0A49D74D97C2}" destId="{780F6467-F0CF-49C0-98EA-E0541741EE1C}" srcOrd="8" destOrd="0" presId="urn:microsoft.com/office/officeart/2005/8/layout/lProcess2"/>
    <dgm:cxn modelId="{F3562790-3229-48BC-B9BB-A0505933E304}" type="presParOf" srcId="{FAC039F4-7D3B-4399-B23F-0A49D74D97C2}" destId="{6D93B724-A5FF-4268-A6D9-A6D0404A7600}" srcOrd="9" destOrd="0" presId="urn:microsoft.com/office/officeart/2005/8/layout/lProcess2"/>
    <dgm:cxn modelId="{34EA7F16-13DB-42C7-BDE0-D9C66146BA2D}" type="presParOf" srcId="{FAC039F4-7D3B-4399-B23F-0A49D74D97C2}" destId="{566943AB-EF0F-40F3-B7A4-D3DBE723E898}" srcOrd="10" destOrd="0" presId="urn:microsoft.com/office/officeart/2005/8/layout/lProcess2"/>
    <dgm:cxn modelId="{A3674255-1D3D-4F42-AA8D-948BA44CCF94}" type="presParOf" srcId="{BBECBE87-767F-4E16-9088-7566552489F7}" destId="{23A21007-99DE-48DE-A86C-333A75F2C4D0}" srcOrd="1" destOrd="0" presId="urn:microsoft.com/office/officeart/2005/8/layout/lProcess2"/>
    <dgm:cxn modelId="{E4DB64C5-E0E0-47AC-A4B6-7BD26055E56D}" type="presParOf" srcId="{BBECBE87-767F-4E16-9088-7566552489F7}" destId="{F35DDE76-BD84-4906-ACC3-2A079D9BBBA1}" srcOrd="2" destOrd="0" presId="urn:microsoft.com/office/officeart/2005/8/layout/lProcess2"/>
    <dgm:cxn modelId="{3693EC02-1C9E-47BD-BFD1-50A68C375C8B}" type="presParOf" srcId="{F35DDE76-BD84-4906-ACC3-2A079D9BBBA1}" destId="{22EA9991-3F35-4E7D-9A34-CB1B4C6E0AED}" srcOrd="0" destOrd="0" presId="urn:microsoft.com/office/officeart/2005/8/layout/lProcess2"/>
    <dgm:cxn modelId="{D7718352-2F2D-44C8-9D7E-7F32E8585BAF}" type="presParOf" srcId="{F35DDE76-BD84-4906-ACC3-2A079D9BBBA1}" destId="{A3FD7D0F-F62E-4BDC-8FAC-398FFD9328CA}" srcOrd="1" destOrd="0" presId="urn:microsoft.com/office/officeart/2005/8/layout/lProcess2"/>
    <dgm:cxn modelId="{E40C8C6E-76B2-4E71-B6C3-CE4F6375DCE1}" type="presParOf" srcId="{F35DDE76-BD84-4906-ACC3-2A079D9BBBA1}" destId="{C7B52F99-2F9F-44E3-B64B-334DDF5F50D4}" srcOrd="2" destOrd="0" presId="urn:microsoft.com/office/officeart/2005/8/layout/lProcess2"/>
    <dgm:cxn modelId="{1E3527ED-248E-46EA-AAD8-57FE228D48C0}" type="presParOf" srcId="{C7B52F99-2F9F-44E3-B64B-334DDF5F50D4}" destId="{02277436-22F6-4E10-AC27-1100E716EEB4}" srcOrd="0" destOrd="0" presId="urn:microsoft.com/office/officeart/2005/8/layout/lProcess2"/>
    <dgm:cxn modelId="{A12AC256-6D79-4FCB-8F70-6B006FCB8F26}" type="presParOf" srcId="{02277436-22F6-4E10-AC27-1100E716EEB4}" destId="{E60BFA15-647D-4BB7-A75B-715F6593FFCF}" srcOrd="0" destOrd="0" presId="urn:microsoft.com/office/officeart/2005/8/layout/lProcess2"/>
    <dgm:cxn modelId="{C6287524-B179-422B-B408-81759A6B3D3C}" type="presParOf" srcId="{02277436-22F6-4E10-AC27-1100E716EEB4}" destId="{3D91F7E8-017E-4B8F-9916-D02C74141BA0}" srcOrd="1" destOrd="0" presId="urn:microsoft.com/office/officeart/2005/8/layout/lProcess2"/>
    <dgm:cxn modelId="{44D720F6-BD20-4CE3-AF20-734FE508E735}" type="presParOf" srcId="{02277436-22F6-4E10-AC27-1100E716EEB4}" destId="{E18587F9-7151-4D26-9D0F-173363E8779A}" srcOrd="2" destOrd="0" presId="urn:microsoft.com/office/officeart/2005/8/layout/lProcess2"/>
    <dgm:cxn modelId="{E78A41A3-2D5B-43C3-9307-87D4EA8FC1A3}" type="presParOf" srcId="{02277436-22F6-4E10-AC27-1100E716EEB4}" destId="{4477E992-15B4-42B2-9AFC-0EF609EC0762}" srcOrd="3" destOrd="0" presId="urn:microsoft.com/office/officeart/2005/8/layout/lProcess2"/>
    <dgm:cxn modelId="{A77B22B2-4BC5-42B3-87A6-BBF0F7EE6E61}" type="presParOf" srcId="{02277436-22F6-4E10-AC27-1100E716EEB4}" destId="{2BDB3259-D8F5-4804-818A-01FA3EC7E64C}" srcOrd="4" destOrd="0" presId="urn:microsoft.com/office/officeart/2005/8/layout/lProcess2"/>
    <dgm:cxn modelId="{4A6A09DB-1678-417D-8FA6-29217B73F80A}" type="presParOf" srcId="{02277436-22F6-4E10-AC27-1100E716EEB4}" destId="{163F28A7-2E48-4F3A-A502-90CBD3990410}" srcOrd="5" destOrd="0" presId="urn:microsoft.com/office/officeart/2005/8/layout/lProcess2"/>
    <dgm:cxn modelId="{36D03F9C-C5F9-423E-B14D-EE0142697249}" type="presParOf" srcId="{02277436-22F6-4E10-AC27-1100E716EEB4}" destId="{4231C4BB-E640-4F7E-99E5-E02CB310B34D}" srcOrd="6" destOrd="0" presId="urn:microsoft.com/office/officeart/2005/8/layout/lProcess2"/>
    <dgm:cxn modelId="{1C882258-059B-47D2-95D3-840446D2DF9C}" type="presParOf" srcId="{02277436-22F6-4E10-AC27-1100E716EEB4}" destId="{3C2732B0-1DA6-455A-B3DB-D866DA35B15F}" srcOrd="7" destOrd="0" presId="urn:microsoft.com/office/officeart/2005/8/layout/lProcess2"/>
    <dgm:cxn modelId="{83A0ECD2-44AD-4788-BB6B-DB76E759814A}" type="presParOf" srcId="{02277436-22F6-4E10-AC27-1100E716EEB4}" destId="{7F697616-CD18-4434-9993-445DAAC5A3A1}" srcOrd="8" destOrd="0" presId="urn:microsoft.com/office/officeart/2005/8/layout/lProcess2"/>
    <dgm:cxn modelId="{AD130EA8-E3CC-4CA6-B4DF-C061BF296AE3}" type="presParOf" srcId="{02277436-22F6-4E10-AC27-1100E716EEB4}" destId="{09A35443-4E6E-41F0-A007-6DD171FF67E7}" srcOrd="9" destOrd="0" presId="urn:microsoft.com/office/officeart/2005/8/layout/lProcess2"/>
    <dgm:cxn modelId="{86245140-15DC-44F2-B2B6-878F56C89E39}" type="presParOf" srcId="{02277436-22F6-4E10-AC27-1100E716EEB4}" destId="{557D7550-37DE-4336-B5C8-C5978615A8E0}" srcOrd="10" destOrd="0" presId="urn:microsoft.com/office/officeart/2005/8/layout/lProcess2"/>
    <dgm:cxn modelId="{7CC2C05D-7BB4-44E6-97EF-DC31AEF356CB}" type="presParOf" srcId="{BBECBE87-767F-4E16-9088-7566552489F7}" destId="{209A8980-8365-40D3-B41A-58375C56C9D2}" srcOrd="3" destOrd="0" presId="urn:microsoft.com/office/officeart/2005/8/layout/lProcess2"/>
    <dgm:cxn modelId="{69EF4EE6-EDED-4A27-A108-9E89B9E820C9}" type="presParOf" srcId="{BBECBE87-767F-4E16-9088-7566552489F7}" destId="{7B753319-C98A-4E7A-A581-78749B28DD71}" srcOrd="4" destOrd="0" presId="urn:microsoft.com/office/officeart/2005/8/layout/lProcess2"/>
    <dgm:cxn modelId="{F8DFB99C-484E-40A8-9043-10A402AE92DF}" type="presParOf" srcId="{7B753319-C98A-4E7A-A581-78749B28DD71}" destId="{808E516D-6CB0-4FEA-8156-5A3C3DA7BEA6}" srcOrd="0" destOrd="0" presId="urn:microsoft.com/office/officeart/2005/8/layout/lProcess2"/>
    <dgm:cxn modelId="{EDB3F0DE-3418-4B08-BCD5-8DF22CAFE0D1}" type="presParOf" srcId="{7B753319-C98A-4E7A-A581-78749B28DD71}" destId="{E6CBF03C-135E-482B-B2C9-C2F6F7EBA531}" srcOrd="1" destOrd="0" presId="urn:microsoft.com/office/officeart/2005/8/layout/lProcess2"/>
    <dgm:cxn modelId="{51A95946-3527-4D57-A28A-27E04A313603}" type="presParOf" srcId="{7B753319-C98A-4E7A-A581-78749B28DD71}" destId="{002663C5-7656-4EF2-9CD9-7B8F025EEAD6}" srcOrd="2" destOrd="0" presId="urn:microsoft.com/office/officeart/2005/8/layout/lProcess2"/>
    <dgm:cxn modelId="{47C041DE-3AD6-485B-B5F6-F5A112386A43}" type="presParOf" srcId="{002663C5-7656-4EF2-9CD9-7B8F025EEAD6}" destId="{5E19A581-9B4C-49A4-BA73-B217FF6856D6}" srcOrd="0" destOrd="0" presId="urn:microsoft.com/office/officeart/2005/8/layout/lProcess2"/>
    <dgm:cxn modelId="{F4BA1AEB-6CA3-438E-879E-2F2A9BE67342}" type="presParOf" srcId="{5E19A581-9B4C-49A4-BA73-B217FF6856D6}" destId="{16D1C37F-8D64-4FA7-AE46-0E09B2284C9F}" srcOrd="0" destOrd="0" presId="urn:microsoft.com/office/officeart/2005/8/layout/lProcess2"/>
    <dgm:cxn modelId="{26EF050D-40AD-4A42-962C-705C4013214C}" type="presParOf" srcId="{5E19A581-9B4C-49A4-BA73-B217FF6856D6}" destId="{4B1A18A9-40CA-43FF-99E9-8801AB1163B8}" srcOrd="1" destOrd="0" presId="urn:microsoft.com/office/officeart/2005/8/layout/lProcess2"/>
    <dgm:cxn modelId="{52F8FD60-DF18-4290-95CF-967FC794B0EB}" type="presParOf" srcId="{5E19A581-9B4C-49A4-BA73-B217FF6856D6}" destId="{7DF12E2A-BAEC-45E2-BE43-9319CC9E4CBA}" srcOrd="2" destOrd="0" presId="urn:microsoft.com/office/officeart/2005/8/layout/lProcess2"/>
    <dgm:cxn modelId="{691E3D23-BCDA-4986-82EA-13A59332C4E0}" type="presParOf" srcId="{5E19A581-9B4C-49A4-BA73-B217FF6856D6}" destId="{062ACFF8-6F58-4B77-A813-1E7096CE546C}" srcOrd="3" destOrd="0" presId="urn:microsoft.com/office/officeart/2005/8/layout/lProcess2"/>
    <dgm:cxn modelId="{73902DFB-DFC8-449D-AD3D-40DE937052BF}" type="presParOf" srcId="{5E19A581-9B4C-49A4-BA73-B217FF6856D6}" destId="{DEBC706E-0476-4B2E-9302-2F05688FCFA9}" srcOrd="4" destOrd="0" presId="urn:microsoft.com/office/officeart/2005/8/layout/lProcess2"/>
    <dgm:cxn modelId="{174FBA2B-9461-41DB-87AC-1E0AAC45D760}" type="presParOf" srcId="{5E19A581-9B4C-49A4-BA73-B217FF6856D6}" destId="{E83D9CB0-923C-43FF-93C0-848019C021A3}" srcOrd="5" destOrd="0" presId="urn:microsoft.com/office/officeart/2005/8/layout/lProcess2"/>
    <dgm:cxn modelId="{20501BB9-2123-433D-9131-088C8C5EBC33}" type="presParOf" srcId="{5E19A581-9B4C-49A4-BA73-B217FF6856D6}" destId="{4226CD0B-9E93-4CD4-BF5B-FA4DDAA0EFD3}" srcOrd="6" destOrd="0" presId="urn:microsoft.com/office/officeart/2005/8/layout/lProcess2"/>
    <dgm:cxn modelId="{21BECED3-79F6-4EBC-97D6-71CEC71E18DD}" type="presParOf" srcId="{5E19A581-9B4C-49A4-BA73-B217FF6856D6}" destId="{203534F7-EA0B-448F-859A-8C5510B48735}" srcOrd="7" destOrd="0" presId="urn:microsoft.com/office/officeart/2005/8/layout/lProcess2"/>
    <dgm:cxn modelId="{DFF41B4A-B7C0-43F1-92F1-69BB3E50275A}" type="presParOf" srcId="{5E19A581-9B4C-49A4-BA73-B217FF6856D6}" destId="{AB05155A-6EE7-4C12-83DF-1C62477049C3}" srcOrd="8" destOrd="0" presId="urn:microsoft.com/office/officeart/2005/8/layout/lProcess2"/>
    <dgm:cxn modelId="{025176DF-2230-46D4-A6CE-610C3CABAF16}" type="presParOf" srcId="{5E19A581-9B4C-49A4-BA73-B217FF6856D6}" destId="{4E6FD4BC-0E8B-428F-B281-463921191F2E}" srcOrd="9" destOrd="0" presId="urn:microsoft.com/office/officeart/2005/8/layout/lProcess2"/>
    <dgm:cxn modelId="{759AAE1D-C0CB-482C-83FE-4B6DF33AC336}" type="presParOf" srcId="{5E19A581-9B4C-49A4-BA73-B217FF6856D6}" destId="{77A75EB8-6272-44F7-877C-10B77787E020}" srcOrd="10" destOrd="0" presId="urn:microsoft.com/office/officeart/2005/8/layout/lProcess2"/>
    <dgm:cxn modelId="{9B145CB8-43DD-4449-AF2A-41D7CB48D1EE}" type="presParOf" srcId="{BBECBE87-767F-4E16-9088-7566552489F7}" destId="{1DF252B9-4833-45D7-A226-9FB05D4EF32E}" srcOrd="5" destOrd="0" presId="urn:microsoft.com/office/officeart/2005/8/layout/lProcess2"/>
    <dgm:cxn modelId="{0F070DC1-1F5D-4A35-B2A6-91768739556E}" type="presParOf" srcId="{BBECBE87-767F-4E16-9088-7566552489F7}" destId="{9440A480-F558-4E5B-AFB9-31C9C1198806}" srcOrd="6" destOrd="0" presId="urn:microsoft.com/office/officeart/2005/8/layout/lProcess2"/>
    <dgm:cxn modelId="{9B864B43-CD3C-4D53-8249-137252C87FCD}" type="presParOf" srcId="{9440A480-F558-4E5B-AFB9-31C9C1198806}" destId="{E16513FF-501B-4975-AA96-E4A390E953E7}" srcOrd="0" destOrd="0" presId="urn:microsoft.com/office/officeart/2005/8/layout/lProcess2"/>
    <dgm:cxn modelId="{B0AE0243-D8D9-41BE-9CF5-883D44731E4E}" type="presParOf" srcId="{9440A480-F558-4E5B-AFB9-31C9C1198806}" destId="{3CA33035-142F-4275-BBF8-03302E6D0A99}" srcOrd="1" destOrd="0" presId="urn:microsoft.com/office/officeart/2005/8/layout/lProcess2"/>
    <dgm:cxn modelId="{9203CA6B-30B0-4426-A353-20457A9862AE}" type="presParOf" srcId="{9440A480-F558-4E5B-AFB9-31C9C1198806}" destId="{7B3F1715-E13A-40BF-A453-49958BB3465E}" srcOrd="2" destOrd="0" presId="urn:microsoft.com/office/officeart/2005/8/layout/lProcess2"/>
    <dgm:cxn modelId="{9CF844B0-5A39-4671-9400-F4B1B25A8DAF}" type="presParOf" srcId="{7B3F1715-E13A-40BF-A453-49958BB3465E}" destId="{C1EC0BD7-D186-4B57-8CEF-F98D0291D761}" srcOrd="0"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A7A33F-3F27-458E-9F93-88C4CD25555D}" type="datetimeFigureOut">
              <a:rPr lang="en-US" smtClean="0"/>
              <a:pPr/>
              <a:t>12/14/2020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003D9A-7C72-4CB1-ACD5-15478AA2164F}" type="slidenum">
              <a:rPr lang="en-US" smtClean="0"/>
              <a:pPr/>
              <a:t>‹#›</a:t>
            </a:fld>
            <a:endParaRPr lang="en-US"/>
          </a:p>
        </p:txBody>
      </p:sp>
    </p:spTree>
    <p:extLst>
      <p:ext uri="{BB962C8B-B14F-4D97-AF65-F5344CB8AC3E}">
        <p14:creationId xmlns:p14="http://schemas.microsoft.com/office/powerpoint/2010/main" val="152984614"/>
      </p:ext>
    </p:extLst>
  </p:cSld>
  <p:clrMap bg1="lt1" tx1="dk1" bg2="lt2" tx2="dk2" accent1="accent1" accent2="accent2" accent3="accent3" accent4="accent4" accent5="accent5" accent6="accent6" hlink="hlink" folHlink="folHlink"/>
  <p:notesStyle>
    <a:lvl1pPr marL="0" algn="l" defTabSz="1280006" rtl="0" eaLnBrk="1" latinLnBrk="0" hangingPunct="1">
      <a:defRPr sz="1700" kern="1200">
        <a:solidFill>
          <a:schemeClr val="tx1"/>
        </a:solidFill>
        <a:latin typeface="+mn-lt"/>
        <a:ea typeface="+mn-ea"/>
        <a:cs typeface="+mn-cs"/>
      </a:defRPr>
    </a:lvl1pPr>
    <a:lvl2pPr marL="640003" algn="l" defTabSz="1280006" rtl="0" eaLnBrk="1" latinLnBrk="0" hangingPunct="1">
      <a:defRPr sz="1700" kern="1200">
        <a:solidFill>
          <a:schemeClr val="tx1"/>
        </a:solidFill>
        <a:latin typeface="+mn-lt"/>
        <a:ea typeface="+mn-ea"/>
        <a:cs typeface="+mn-cs"/>
      </a:defRPr>
    </a:lvl2pPr>
    <a:lvl3pPr marL="1280006" algn="l" defTabSz="1280006" rtl="0" eaLnBrk="1" latinLnBrk="0" hangingPunct="1">
      <a:defRPr sz="1700" kern="1200">
        <a:solidFill>
          <a:schemeClr val="tx1"/>
        </a:solidFill>
        <a:latin typeface="+mn-lt"/>
        <a:ea typeface="+mn-ea"/>
        <a:cs typeface="+mn-cs"/>
      </a:defRPr>
    </a:lvl3pPr>
    <a:lvl4pPr marL="1920009" algn="l" defTabSz="1280006" rtl="0" eaLnBrk="1" latinLnBrk="0" hangingPunct="1">
      <a:defRPr sz="1700" kern="1200">
        <a:solidFill>
          <a:schemeClr val="tx1"/>
        </a:solidFill>
        <a:latin typeface="+mn-lt"/>
        <a:ea typeface="+mn-ea"/>
        <a:cs typeface="+mn-cs"/>
      </a:defRPr>
    </a:lvl4pPr>
    <a:lvl5pPr marL="2560013" algn="l" defTabSz="1280006" rtl="0" eaLnBrk="1" latinLnBrk="0" hangingPunct="1">
      <a:defRPr sz="1700" kern="1200">
        <a:solidFill>
          <a:schemeClr val="tx1"/>
        </a:solidFill>
        <a:latin typeface="+mn-lt"/>
        <a:ea typeface="+mn-ea"/>
        <a:cs typeface="+mn-cs"/>
      </a:defRPr>
    </a:lvl5pPr>
    <a:lvl6pPr marL="3200016" algn="l" defTabSz="1280006" rtl="0" eaLnBrk="1" latinLnBrk="0" hangingPunct="1">
      <a:defRPr sz="1700" kern="1200">
        <a:solidFill>
          <a:schemeClr val="tx1"/>
        </a:solidFill>
        <a:latin typeface="+mn-lt"/>
        <a:ea typeface="+mn-ea"/>
        <a:cs typeface="+mn-cs"/>
      </a:defRPr>
    </a:lvl6pPr>
    <a:lvl7pPr marL="3840019" algn="l" defTabSz="1280006" rtl="0" eaLnBrk="1" latinLnBrk="0" hangingPunct="1">
      <a:defRPr sz="1700" kern="1200">
        <a:solidFill>
          <a:schemeClr val="tx1"/>
        </a:solidFill>
        <a:latin typeface="+mn-lt"/>
        <a:ea typeface="+mn-ea"/>
        <a:cs typeface="+mn-cs"/>
      </a:defRPr>
    </a:lvl7pPr>
    <a:lvl8pPr marL="4480022" algn="l" defTabSz="1280006" rtl="0" eaLnBrk="1" latinLnBrk="0" hangingPunct="1">
      <a:defRPr sz="1700" kern="1200">
        <a:solidFill>
          <a:schemeClr val="tx1"/>
        </a:solidFill>
        <a:latin typeface="+mn-lt"/>
        <a:ea typeface="+mn-ea"/>
        <a:cs typeface="+mn-cs"/>
      </a:defRPr>
    </a:lvl8pPr>
    <a:lvl9pPr marL="5120025" algn="l" defTabSz="1280006"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1</a:t>
            </a:fld>
            <a:endParaRPr lang="fa-IR"/>
          </a:p>
        </p:txBody>
      </p:sp>
    </p:spTree>
    <p:extLst>
      <p:ext uri="{BB962C8B-B14F-4D97-AF65-F5344CB8AC3E}">
        <p14:creationId xmlns:p14="http://schemas.microsoft.com/office/powerpoint/2010/main" val="1092661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10</a:t>
            </a:fld>
            <a:endParaRPr lang="fa-IR"/>
          </a:p>
        </p:txBody>
      </p:sp>
    </p:spTree>
    <p:extLst>
      <p:ext uri="{BB962C8B-B14F-4D97-AF65-F5344CB8AC3E}">
        <p14:creationId xmlns:p14="http://schemas.microsoft.com/office/powerpoint/2010/main" val="1842045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11</a:t>
            </a:fld>
            <a:endParaRPr lang="en-US"/>
          </a:p>
        </p:txBody>
      </p:sp>
    </p:spTree>
    <p:extLst>
      <p:ext uri="{BB962C8B-B14F-4D97-AF65-F5344CB8AC3E}">
        <p14:creationId xmlns:p14="http://schemas.microsoft.com/office/powerpoint/2010/main" val="3489050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39900113-2674-4029-85CA-D100E40C0858}" type="slidenum">
              <a:rPr lang="fa-IR" smtClean="0"/>
              <a:pPr/>
              <a:t>12</a:t>
            </a:fld>
            <a:endParaRPr lang="fa-IR"/>
          </a:p>
        </p:txBody>
      </p:sp>
    </p:spTree>
    <p:extLst>
      <p:ext uri="{BB962C8B-B14F-4D97-AF65-F5344CB8AC3E}">
        <p14:creationId xmlns:p14="http://schemas.microsoft.com/office/powerpoint/2010/main" val="88302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13</a:t>
            </a:fld>
            <a:endParaRPr lang="en-US"/>
          </a:p>
        </p:txBody>
      </p:sp>
    </p:spTree>
    <p:extLst>
      <p:ext uri="{BB962C8B-B14F-4D97-AF65-F5344CB8AC3E}">
        <p14:creationId xmlns:p14="http://schemas.microsoft.com/office/powerpoint/2010/main" val="1312925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14</a:t>
            </a:fld>
            <a:endParaRPr lang="en-US"/>
          </a:p>
        </p:txBody>
      </p:sp>
    </p:spTree>
    <p:extLst>
      <p:ext uri="{BB962C8B-B14F-4D97-AF65-F5344CB8AC3E}">
        <p14:creationId xmlns:p14="http://schemas.microsoft.com/office/powerpoint/2010/main" val="2480233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15</a:t>
            </a:fld>
            <a:endParaRPr lang="fa-IR"/>
          </a:p>
        </p:txBody>
      </p:sp>
    </p:spTree>
    <p:extLst>
      <p:ext uri="{BB962C8B-B14F-4D97-AF65-F5344CB8AC3E}">
        <p14:creationId xmlns:p14="http://schemas.microsoft.com/office/powerpoint/2010/main" val="3693828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16</a:t>
            </a:fld>
            <a:endParaRPr lang="en-US"/>
          </a:p>
        </p:txBody>
      </p:sp>
    </p:spTree>
    <p:extLst>
      <p:ext uri="{BB962C8B-B14F-4D97-AF65-F5344CB8AC3E}">
        <p14:creationId xmlns:p14="http://schemas.microsoft.com/office/powerpoint/2010/main" val="353252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17</a:t>
            </a:fld>
            <a:endParaRPr lang="fa-IR"/>
          </a:p>
        </p:txBody>
      </p:sp>
    </p:spTree>
    <p:extLst>
      <p:ext uri="{BB962C8B-B14F-4D97-AF65-F5344CB8AC3E}">
        <p14:creationId xmlns:p14="http://schemas.microsoft.com/office/powerpoint/2010/main" val="2102370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18</a:t>
            </a:fld>
            <a:endParaRPr lang="en-US"/>
          </a:p>
        </p:txBody>
      </p:sp>
    </p:spTree>
    <p:extLst>
      <p:ext uri="{BB962C8B-B14F-4D97-AF65-F5344CB8AC3E}">
        <p14:creationId xmlns:p14="http://schemas.microsoft.com/office/powerpoint/2010/main" val="34971398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19</a:t>
            </a:fld>
            <a:endParaRPr lang="en-US"/>
          </a:p>
        </p:txBody>
      </p:sp>
    </p:spTree>
    <p:extLst>
      <p:ext uri="{BB962C8B-B14F-4D97-AF65-F5344CB8AC3E}">
        <p14:creationId xmlns:p14="http://schemas.microsoft.com/office/powerpoint/2010/main" val="919232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900113-2674-4029-85CA-D100E40C0858}" type="slidenum">
              <a:rPr lang="fa-IR" smtClean="0"/>
              <a:pPr/>
              <a:t>2</a:t>
            </a:fld>
            <a:endParaRPr lang="fa-IR"/>
          </a:p>
        </p:txBody>
      </p:sp>
    </p:spTree>
    <p:extLst>
      <p:ext uri="{BB962C8B-B14F-4D97-AF65-F5344CB8AC3E}">
        <p14:creationId xmlns:p14="http://schemas.microsoft.com/office/powerpoint/2010/main" val="7909405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20</a:t>
            </a:fld>
            <a:endParaRPr lang="en-US"/>
          </a:p>
        </p:txBody>
      </p:sp>
    </p:spTree>
    <p:extLst>
      <p:ext uri="{BB962C8B-B14F-4D97-AF65-F5344CB8AC3E}">
        <p14:creationId xmlns:p14="http://schemas.microsoft.com/office/powerpoint/2010/main" val="7977194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21</a:t>
            </a:fld>
            <a:endParaRPr lang="en-US"/>
          </a:p>
        </p:txBody>
      </p:sp>
    </p:spTree>
    <p:extLst>
      <p:ext uri="{BB962C8B-B14F-4D97-AF65-F5344CB8AC3E}">
        <p14:creationId xmlns:p14="http://schemas.microsoft.com/office/powerpoint/2010/main" val="3992858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22</a:t>
            </a:fld>
            <a:endParaRPr lang="en-US"/>
          </a:p>
        </p:txBody>
      </p:sp>
    </p:spTree>
    <p:extLst>
      <p:ext uri="{BB962C8B-B14F-4D97-AF65-F5344CB8AC3E}">
        <p14:creationId xmlns:p14="http://schemas.microsoft.com/office/powerpoint/2010/main" val="4978193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23</a:t>
            </a:fld>
            <a:endParaRPr lang="en-US"/>
          </a:p>
        </p:txBody>
      </p:sp>
    </p:spTree>
    <p:extLst>
      <p:ext uri="{BB962C8B-B14F-4D97-AF65-F5344CB8AC3E}">
        <p14:creationId xmlns:p14="http://schemas.microsoft.com/office/powerpoint/2010/main" val="892923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24</a:t>
            </a:fld>
            <a:endParaRPr lang="en-US"/>
          </a:p>
        </p:txBody>
      </p:sp>
    </p:spTree>
    <p:extLst>
      <p:ext uri="{BB962C8B-B14F-4D97-AF65-F5344CB8AC3E}">
        <p14:creationId xmlns:p14="http://schemas.microsoft.com/office/powerpoint/2010/main" val="21762102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25</a:t>
            </a:fld>
            <a:endParaRPr lang="en-US"/>
          </a:p>
        </p:txBody>
      </p:sp>
    </p:spTree>
    <p:extLst>
      <p:ext uri="{BB962C8B-B14F-4D97-AF65-F5344CB8AC3E}">
        <p14:creationId xmlns:p14="http://schemas.microsoft.com/office/powerpoint/2010/main" val="3840579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26</a:t>
            </a:fld>
            <a:endParaRPr lang="en-US"/>
          </a:p>
        </p:txBody>
      </p:sp>
    </p:spTree>
    <p:extLst>
      <p:ext uri="{BB962C8B-B14F-4D97-AF65-F5344CB8AC3E}">
        <p14:creationId xmlns:p14="http://schemas.microsoft.com/office/powerpoint/2010/main" val="1144985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27</a:t>
            </a:fld>
            <a:endParaRPr lang="en-US"/>
          </a:p>
        </p:txBody>
      </p:sp>
    </p:spTree>
    <p:extLst>
      <p:ext uri="{BB962C8B-B14F-4D97-AF65-F5344CB8AC3E}">
        <p14:creationId xmlns:p14="http://schemas.microsoft.com/office/powerpoint/2010/main" val="25623617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706CE69-CB51-4C2B-9F9F-ED24A61C5D17}" type="slidenum">
              <a:rPr lang="en-US" smtClean="0"/>
              <a:pPr/>
              <a:t>28</a:t>
            </a:fld>
            <a:endParaRPr lang="en-US"/>
          </a:p>
        </p:txBody>
      </p:sp>
    </p:spTree>
    <p:extLst>
      <p:ext uri="{BB962C8B-B14F-4D97-AF65-F5344CB8AC3E}">
        <p14:creationId xmlns:p14="http://schemas.microsoft.com/office/powerpoint/2010/main" val="3935479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29</a:t>
            </a:fld>
            <a:endParaRPr lang="en-US"/>
          </a:p>
        </p:txBody>
      </p:sp>
    </p:spTree>
    <p:extLst>
      <p:ext uri="{BB962C8B-B14F-4D97-AF65-F5344CB8AC3E}">
        <p14:creationId xmlns:p14="http://schemas.microsoft.com/office/powerpoint/2010/main" val="87683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900113-2674-4029-85CA-D100E40C0858}" type="slidenum">
              <a:rPr lang="fa-IR" smtClean="0"/>
              <a:pPr/>
              <a:t>3</a:t>
            </a:fld>
            <a:endParaRPr lang="fa-IR"/>
          </a:p>
        </p:txBody>
      </p:sp>
    </p:spTree>
    <p:extLst>
      <p:ext uri="{BB962C8B-B14F-4D97-AF65-F5344CB8AC3E}">
        <p14:creationId xmlns:p14="http://schemas.microsoft.com/office/powerpoint/2010/main" val="39465767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706CE69-CB51-4C2B-9F9F-ED24A61C5D17}" type="slidenum">
              <a:rPr lang="en-US" smtClean="0"/>
              <a:pPr/>
              <a:t>30</a:t>
            </a:fld>
            <a:endParaRPr lang="en-US"/>
          </a:p>
        </p:txBody>
      </p:sp>
    </p:spTree>
    <p:extLst>
      <p:ext uri="{BB962C8B-B14F-4D97-AF65-F5344CB8AC3E}">
        <p14:creationId xmlns:p14="http://schemas.microsoft.com/office/powerpoint/2010/main" val="30598203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13097373-1FBE-433E-8856-68CE0A4C1F50}" type="slidenum">
              <a:rPr lang="en-US" smtClean="0"/>
              <a:pPr/>
              <a:t>32</a:t>
            </a:fld>
            <a:endParaRPr lang="en-US"/>
          </a:p>
        </p:txBody>
      </p:sp>
    </p:spTree>
    <p:extLst>
      <p:ext uri="{BB962C8B-B14F-4D97-AF65-F5344CB8AC3E}">
        <p14:creationId xmlns:p14="http://schemas.microsoft.com/office/powerpoint/2010/main" val="22708995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13097373-1FBE-433E-8856-68CE0A4C1F50}" type="slidenum">
              <a:rPr lang="en-US" smtClean="0"/>
              <a:pPr/>
              <a:t>33</a:t>
            </a:fld>
            <a:endParaRPr lang="en-US"/>
          </a:p>
        </p:txBody>
      </p:sp>
    </p:spTree>
    <p:extLst>
      <p:ext uri="{BB962C8B-B14F-4D97-AF65-F5344CB8AC3E}">
        <p14:creationId xmlns:p14="http://schemas.microsoft.com/office/powerpoint/2010/main" val="203267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097373-1FBE-433E-8856-68CE0A4C1F50}" type="slidenum">
              <a:rPr lang="en-US" smtClean="0"/>
              <a:pPr/>
              <a:t>34</a:t>
            </a:fld>
            <a:endParaRPr lang="en-US"/>
          </a:p>
        </p:txBody>
      </p:sp>
    </p:spTree>
    <p:extLst>
      <p:ext uri="{BB962C8B-B14F-4D97-AF65-F5344CB8AC3E}">
        <p14:creationId xmlns:p14="http://schemas.microsoft.com/office/powerpoint/2010/main" val="8439809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097373-1FBE-433E-8856-68CE0A4C1F50}" type="slidenum">
              <a:rPr lang="en-US" smtClean="0"/>
              <a:pPr/>
              <a:t>35</a:t>
            </a:fld>
            <a:endParaRPr lang="en-US"/>
          </a:p>
        </p:txBody>
      </p:sp>
    </p:spTree>
    <p:extLst>
      <p:ext uri="{BB962C8B-B14F-4D97-AF65-F5344CB8AC3E}">
        <p14:creationId xmlns:p14="http://schemas.microsoft.com/office/powerpoint/2010/main" val="2562899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5521A3A5-81AF-4ACF-B27A-CA27777D5CC7}" type="slidenum">
              <a:rPr lang="fa-IR" smtClean="0"/>
              <a:pPr/>
              <a:t>36</a:t>
            </a:fld>
            <a:endParaRPr lang="fa-IR"/>
          </a:p>
        </p:txBody>
      </p:sp>
    </p:spTree>
    <p:extLst>
      <p:ext uri="{BB962C8B-B14F-4D97-AF65-F5344CB8AC3E}">
        <p14:creationId xmlns:p14="http://schemas.microsoft.com/office/powerpoint/2010/main" val="22502302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37</a:t>
            </a:fld>
            <a:endParaRPr lang="fa-IR"/>
          </a:p>
        </p:txBody>
      </p:sp>
    </p:spTree>
    <p:extLst>
      <p:ext uri="{BB962C8B-B14F-4D97-AF65-F5344CB8AC3E}">
        <p14:creationId xmlns:p14="http://schemas.microsoft.com/office/powerpoint/2010/main" val="22938773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38</a:t>
            </a:fld>
            <a:endParaRPr lang="fa-IR"/>
          </a:p>
        </p:txBody>
      </p:sp>
    </p:spTree>
    <p:extLst>
      <p:ext uri="{BB962C8B-B14F-4D97-AF65-F5344CB8AC3E}">
        <p14:creationId xmlns:p14="http://schemas.microsoft.com/office/powerpoint/2010/main" val="20305462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39</a:t>
            </a:fld>
            <a:endParaRPr lang="fa-IR"/>
          </a:p>
        </p:txBody>
      </p:sp>
    </p:spTree>
    <p:extLst>
      <p:ext uri="{BB962C8B-B14F-4D97-AF65-F5344CB8AC3E}">
        <p14:creationId xmlns:p14="http://schemas.microsoft.com/office/powerpoint/2010/main" val="6639382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40</a:t>
            </a:fld>
            <a:endParaRPr lang="fa-IR"/>
          </a:p>
        </p:txBody>
      </p:sp>
    </p:spTree>
    <p:extLst>
      <p:ext uri="{BB962C8B-B14F-4D97-AF65-F5344CB8AC3E}">
        <p14:creationId xmlns:p14="http://schemas.microsoft.com/office/powerpoint/2010/main" val="2496315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4E69-E605-48F7-B517-2C83BDA96292}" type="slidenum">
              <a:rPr lang="en-US" smtClean="0"/>
              <a:pPr/>
              <a:t>4</a:t>
            </a:fld>
            <a:endParaRPr lang="en-US"/>
          </a:p>
        </p:txBody>
      </p:sp>
    </p:spTree>
    <p:extLst>
      <p:ext uri="{BB962C8B-B14F-4D97-AF65-F5344CB8AC3E}">
        <p14:creationId xmlns:p14="http://schemas.microsoft.com/office/powerpoint/2010/main" val="36967273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41</a:t>
            </a:fld>
            <a:endParaRPr lang="fa-IR"/>
          </a:p>
        </p:txBody>
      </p:sp>
    </p:spTree>
    <p:extLst>
      <p:ext uri="{BB962C8B-B14F-4D97-AF65-F5344CB8AC3E}">
        <p14:creationId xmlns:p14="http://schemas.microsoft.com/office/powerpoint/2010/main" val="25544131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42</a:t>
            </a:fld>
            <a:endParaRPr lang="fa-IR"/>
          </a:p>
        </p:txBody>
      </p:sp>
    </p:spTree>
    <p:extLst>
      <p:ext uri="{BB962C8B-B14F-4D97-AF65-F5344CB8AC3E}">
        <p14:creationId xmlns:p14="http://schemas.microsoft.com/office/powerpoint/2010/main" val="10698710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5521A3A5-81AF-4ACF-B27A-CA27777D5CC7}" type="slidenum">
              <a:rPr lang="fa-IR" smtClean="0"/>
              <a:pPr/>
              <a:t>43</a:t>
            </a:fld>
            <a:endParaRPr lang="fa-IR"/>
          </a:p>
        </p:txBody>
      </p:sp>
    </p:spTree>
    <p:extLst>
      <p:ext uri="{BB962C8B-B14F-4D97-AF65-F5344CB8AC3E}">
        <p14:creationId xmlns:p14="http://schemas.microsoft.com/office/powerpoint/2010/main" val="39400260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097373-1FBE-433E-8856-68CE0A4C1F50}" type="slidenum">
              <a:rPr lang="en-US" smtClean="0"/>
              <a:pPr/>
              <a:t>44</a:t>
            </a:fld>
            <a:endParaRPr lang="en-US"/>
          </a:p>
        </p:txBody>
      </p:sp>
    </p:spTree>
    <p:extLst>
      <p:ext uri="{BB962C8B-B14F-4D97-AF65-F5344CB8AC3E}">
        <p14:creationId xmlns:p14="http://schemas.microsoft.com/office/powerpoint/2010/main" val="12671305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16CB4436-5FD9-4DBC-B333-3B62F860E8FB}" type="slidenum">
              <a:rPr lang="en-US" smtClean="0"/>
              <a:pPr/>
              <a:t>45</a:t>
            </a:fld>
            <a:endParaRPr lang="en-US"/>
          </a:p>
        </p:txBody>
      </p:sp>
    </p:spTree>
    <p:extLst>
      <p:ext uri="{BB962C8B-B14F-4D97-AF65-F5344CB8AC3E}">
        <p14:creationId xmlns:p14="http://schemas.microsoft.com/office/powerpoint/2010/main" val="39489713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097373-1FBE-433E-8856-68CE0A4C1F50}" type="slidenum">
              <a:rPr lang="en-US" smtClean="0"/>
              <a:pPr/>
              <a:t>46</a:t>
            </a:fld>
            <a:endParaRPr lang="en-US"/>
          </a:p>
        </p:txBody>
      </p:sp>
    </p:spTree>
    <p:extLst>
      <p:ext uri="{BB962C8B-B14F-4D97-AF65-F5344CB8AC3E}">
        <p14:creationId xmlns:p14="http://schemas.microsoft.com/office/powerpoint/2010/main" val="29074703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16CB4436-5FD9-4DBC-B333-3B62F860E8FB}" type="slidenum">
              <a:rPr lang="en-US" smtClean="0"/>
              <a:pPr/>
              <a:t>47</a:t>
            </a:fld>
            <a:endParaRPr lang="en-US"/>
          </a:p>
        </p:txBody>
      </p:sp>
    </p:spTree>
    <p:extLst>
      <p:ext uri="{BB962C8B-B14F-4D97-AF65-F5344CB8AC3E}">
        <p14:creationId xmlns:p14="http://schemas.microsoft.com/office/powerpoint/2010/main" val="19697454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097373-1FBE-433E-8856-68CE0A4C1F50}" type="slidenum">
              <a:rPr lang="en-US" smtClean="0"/>
              <a:pPr/>
              <a:t>48</a:t>
            </a:fld>
            <a:endParaRPr lang="en-US"/>
          </a:p>
        </p:txBody>
      </p:sp>
    </p:spTree>
    <p:extLst>
      <p:ext uri="{BB962C8B-B14F-4D97-AF65-F5344CB8AC3E}">
        <p14:creationId xmlns:p14="http://schemas.microsoft.com/office/powerpoint/2010/main" val="603883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4E69-E605-48F7-B517-2C83BDA96292}" type="slidenum">
              <a:rPr lang="en-US" smtClean="0"/>
              <a:pPr/>
              <a:t>5</a:t>
            </a:fld>
            <a:endParaRPr lang="en-US"/>
          </a:p>
        </p:txBody>
      </p:sp>
    </p:spTree>
    <p:extLst>
      <p:ext uri="{BB962C8B-B14F-4D97-AF65-F5344CB8AC3E}">
        <p14:creationId xmlns:p14="http://schemas.microsoft.com/office/powerpoint/2010/main" val="3768732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4E69-E605-48F7-B517-2C83BDA96292}" type="slidenum">
              <a:rPr lang="en-US" smtClean="0"/>
              <a:pPr/>
              <a:t>6</a:t>
            </a:fld>
            <a:endParaRPr lang="en-US"/>
          </a:p>
        </p:txBody>
      </p:sp>
    </p:spTree>
    <p:extLst>
      <p:ext uri="{BB962C8B-B14F-4D97-AF65-F5344CB8AC3E}">
        <p14:creationId xmlns:p14="http://schemas.microsoft.com/office/powerpoint/2010/main" val="1630716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4E69-E605-48F7-B517-2C83BDA96292}" type="slidenum">
              <a:rPr lang="en-US" smtClean="0"/>
              <a:pPr/>
              <a:t>7</a:t>
            </a:fld>
            <a:endParaRPr lang="en-US"/>
          </a:p>
        </p:txBody>
      </p:sp>
    </p:spTree>
    <p:extLst>
      <p:ext uri="{BB962C8B-B14F-4D97-AF65-F5344CB8AC3E}">
        <p14:creationId xmlns:p14="http://schemas.microsoft.com/office/powerpoint/2010/main" val="498070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4E69-E605-48F7-B517-2C83BDA96292}" type="slidenum">
              <a:rPr lang="en-US" smtClean="0"/>
              <a:pPr/>
              <a:t>8</a:t>
            </a:fld>
            <a:endParaRPr lang="en-US"/>
          </a:p>
        </p:txBody>
      </p:sp>
    </p:spTree>
    <p:extLst>
      <p:ext uri="{BB962C8B-B14F-4D97-AF65-F5344CB8AC3E}">
        <p14:creationId xmlns:p14="http://schemas.microsoft.com/office/powerpoint/2010/main" val="2577891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70412"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4E69-E605-48F7-B517-2C83BDA96292}" type="slidenum">
              <a:rPr lang="en-US" smtClean="0"/>
              <a:pPr/>
              <a:t>9</a:t>
            </a:fld>
            <a:endParaRPr lang="en-US"/>
          </a:p>
        </p:txBody>
      </p:sp>
    </p:spTree>
    <p:extLst>
      <p:ext uri="{BB962C8B-B14F-4D97-AF65-F5344CB8AC3E}">
        <p14:creationId xmlns:p14="http://schemas.microsoft.com/office/powerpoint/2010/main" val="2886547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597"/>
            <a:ext cx="10881360" cy="2058035"/>
          </a:xfrm>
        </p:spPr>
        <p:txBody>
          <a:bodyPr/>
          <a:lstStyle/>
          <a:p>
            <a:r>
              <a:rPr lang="en-US"/>
              <a:t>Click to edit Master title style</a:t>
            </a:r>
          </a:p>
        </p:txBody>
      </p:sp>
      <p:sp>
        <p:nvSpPr>
          <p:cNvPr id="3" name="Subtitle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40003" indent="0" algn="ctr">
              <a:buNone/>
              <a:defRPr>
                <a:solidFill>
                  <a:schemeClr val="tx1">
                    <a:tint val="75000"/>
                  </a:schemeClr>
                </a:solidFill>
              </a:defRPr>
            </a:lvl2pPr>
            <a:lvl3pPr marL="1280006" indent="0" algn="ctr">
              <a:buNone/>
              <a:defRPr>
                <a:solidFill>
                  <a:schemeClr val="tx1">
                    <a:tint val="75000"/>
                  </a:schemeClr>
                </a:solidFill>
              </a:defRPr>
            </a:lvl3pPr>
            <a:lvl4pPr marL="1920009" indent="0" algn="ctr">
              <a:buNone/>
              <a:defRPr>
                <a:solidFill>
                  <a:schemeClr val="tx1">
                    <a:tint val="75000"/>
                  </a:schemeClr>
                </a:solidFill>
              </a:defRPr>
            </a:lvl4pPr>
            <a:lvl5pPr marL="2560013" indent="0" algn="ctr">
              <a:buNone/>
              <a:defRPr>
                <a:solidFill>
                  <a:schemeClr val="tx1">
                    <a:tint val="75000"/>
                  </a:schemeClr>
                </a:solidFill>
              </a:defRPr>
            </a:lvl5pPr>
            <a:lvl6pPr marL="3200016" indent="0" algn="ctr">
              <a:buNone/>
              <a:defRPr>
                <a:solidFill>
                  <a:schemeClr val="tx1">
                    <a:tint val="75000"/>
                  </a:schemeClr>
                </a:solidFill>
              </a:defRPr>
            </a:lvl6pPr>
            <a:lvl7pPr marL="3840019" indent="0" algn="ctr">
              <a:buNone/>
              <a:defRPr>
                <a:solidFill>
                  <a:schemeClr val="tx1">
                    <a:tint val="75000"/>
                  </a:schemeClr>
                </a:solidFill>
              </a:defRPr>
            </a:lvl7pPr>
            <a:lvl8pPr marL="4480022" indent="0" algn="ctr">
              <a:buNone/>
              <a:defRPr>
                <a:solidFill>
                  <a:schemeClr val="tx1">
                    <a:tint val="75000"/>
                  </a:schemeClr>
                </a:solidFill>
              </a:defRPr>
            </a:lvl8pPr>
            <a:lvl9pPr marL="512002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lgn="l" eaLnBrk="1" latinLnBrk="0" hangingPunct="1"/>
            <a:fld id="{48D92626-37D2-4832-BF7A-BC283494A20D}" type="datetimeFigureOut">
              <a:rPr lang="en-US" smtClean="0"/>
              <a:pPr algn="l" eaLnBrk="1" latinLnBrk="0" hangingPunct="1"/>
              <a:t>12/14/2020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algn="r" eaLnBrk="1" latinLnBrk="0" hangingPunct="1"/>
            <a:fld id="{8C592886-E571-45D5-8B56-343DC94F8FA6}" type="slidenum">
              <a:rPr kumimoji="0" lang="en-US" smtClean="0"/>
              <a:pPr algn="r" eaLnBrk="1" latinLnBrk="0" hangingPunct="1"/>
              <a:t>‹#›</a:t>
            </a:fld>
            <a:endParaRPr kumimoji="0" lang="en-US" dirty="0">
              <a:solidFill>
                <a:schemeClr val="tx2">
                  <a:shade val="90000"/>
                </a:scheme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C592886-E571-45D5-8B56-343DC94F8FA6}"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81160" y="384495"/>
            <a:ext cx="2880360" cy="819213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40080" y="384495"/>
            <a:ext cx="8427720" cy="819213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C592886-E571-45D5-8B56-343DC94F8FA6}"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8C592886-E571-45D5-8B56-343DC94F8FA6}" type="slidenum">
              <a:rPr kumimoji="0" lang="en-US" smtClean="0"/>
              <a:pPr/>
              <a:t>‹#›</a:t>
            </a:fld>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2"/>
            <a:ext cx="10881360" cy="1906905"/>
          </a:xfrm>
        </p:spPr>
        <p:txBody>
          <a:bodyPr anchor="t"/>
          <a:lstStyle>
            <a:lvl1pPr algn="l">
              <a:defRPr sz="5600" b="1" cap="all"/>
            </a:lvl1pPr>
          </a:lstStyle>
          <a:p>
            <a:r>
              <a:rPr lang="en-US"/>
              <a:t>Click to edit Master title style</a:t>
            </a:r>
          </a:p>
        </p:txBody>
      </p:sp>
      <p:sp>
        <p:nvSpPr>
          <p:cNvPr id="3" name="Text Placeholder 2"/>
          <p:cNvSpPr>
            <a:spLocks noGrp="1"/>
          </p:cNvSpPr>
          <p:nvPr>
            <p:ph type="body" idx="1"/>
          </p:nvPr>
        </p:nvSpPr>
        <p:spPr>
          <a:xfrm>
            <a:off x="1011238" y="4069400"/>
            <a:ext cx="10881360" cy="2100262"/>
          </a:xfrm>
        </p:spPr>
        <p:txBody>
          <a:bodyPr anchor="b"/>
          <a:lstStyle>
            <a:lvl1pPr marL="0" indent="0">
              <a:buNone/>
              <a:defRPr sz="2800">
                <a:solidFill>
                  <a:schemeClr val="tx1">
                    <a:tint val="75000"/>
                  </a:schemeClr>
                </a:solidFill>
              </a:defRPr>
            </a:lvl1pPr>
            <a:lvl2pPr marL="640003" indent="0">
              <a:buNone/>
              <a:defRPr sz="2500">
                <a:solidFill>
                  <a:schemeClr val="tx1">
                    <a:tint val="75000"/>
                  </a:schemeClr>
                </a:solidFill>
              </a:defRPr>
            </a:lvl2pPr>
            <a:lvl3pPr marL="1280006" indent="0">
              <a:buNone/>
              <a:defRPr sz="2200">
                <a:solidFill>
                  <a:schemeClr val="tx1">
                    <a:tint val="75000"/>
                  </a:schemeClr>
                </a:solidFill>
              </a:defRPr>
            </a:lvl3pPr>
            <a:lvl4pPr marL="1920009" indent="0">
              <a:buNone/>
              <a:defRPr sz="2000">
                <a:solidFill>
                  <a:schemeClr val="tx1">
                    <a:tint val="75000"/>
                  </a:schemeClr>
                </a:solidFill>
              </a:defRPr>
            </a:lvl4pPr>
            <a:lvl5pPr marL="2560013" indent="0">
              <a:buNone/>
              <a:defRPr sz="2000">
                <a:solidFill>
                  <a:schemeClr val="tx1">
                    <a:tint val="75000"/>
                  </a:schemeClr>
                </a:solidFill>
              </a:defRPr>
            </a:lvl5pPr>
            <a:lvl6pPr marL="3200016" indent="0">
              <a:buNone/>
              <a:defRPr sz="2000">
                <a:solidFill>
                  <a:schemeClr val="tx1">
                    <a:tint val="75000"/>
                  </a:schemeClr>
                </a:solidFill>
              </a:defRPr>
            </a:lvl6pPr>
            <a:lvl7pPr marL="3840019" indent="0">
              <a:buNone/>
              <a:defRPr sz="2000">
                <a:solidFill>
                  <a:schemeClr val="tx1">
                    <a:tint val="75000"/>
                  </a:schemeClr>
                </a:solidFill>
              </a:defRPr>
            </a:lvl7pPr>
            <a:lvl8pPr marL="4480022" indent="0">
              <a:buNone/>
              <a:defRPr sz="2000">
                <a:solidFill>
                  <a:schemeClr val="tx1">
                    <a:tint val="75000"/>
                  </a:schemeClr>
                </a:solidFill>
              </a:defRPr>
            </a:lvl8pPr>
            <a:lvl9pPr marL="5120025" indent="0">
              <a:buNone/>
              <a:defRPr sz="20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lgn="l" eaLnBrk="1" latinLnBrk="0" hangingPunct="1"/>
            <a:fld id="{48D92626-37D2-4832-BF7A-BC283494A20D}" type="datetimeFigureOut">
              <a:rPr lang="en-US" smtClean="0"/>
              <a:pPr algn="l" eaLnBrk="1" latinLnBrk="0" hangingPunct="1"/>
              <a:t>12/14/2020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algn="r" eaLnBrk="1" latinLnBrk="0" hangingPunct="1"/>
            <a:fld id="{8C592886-E571-45D5-8B56-343DC94F8FA6}" type="slidenum">
              <a:rPr kumimoji="0" lang="en-US" smtClean="0"/>
              <a:pPr algn="r" eaLnBrk="1" latinLnBrk="0" hangingPunct="1"/>
              <a:t>‹#›</a:t>
            </a:fld>
            <a:endParaRPr kumimoji="0" lang="en-US">
              <a:solidFill>
                <a:schemeClr val="tx2">
                  <a:shade val="90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400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07480" y="2240282"/>
            <a:ext cx="5654040" cy="6336348"/>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8C592886-E571-45D5-8B56-343DC94F8FA6}"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40080" y="2149158"/>
            <a:ext cx="5656263" cy="895667"/>
          </a:xfrm>
        </p:spPr>
        <p:txBody>
          <a:bodyPr anchor="b"/>
          <a:lstStyle>
            <a:lvl1pPr marL="0" indent="0">
              <a:buNone/>
              <a:defRPr sz="3400" b="1"/>
            </a:lvl1pPr>
            <a:lvl2pPr marL="640003" indent="0">
              <a:buNone/>
              <a:defRPr sz="2800" b="1"/>
            </a:lvl2pPr>
            <a:lvl3pPr marL="1280006" indent="0">
              <a:buNone/>
              <a:defRPr sz="2500" b="1"/>
            </a:lvl3pPr>
            <a:lvl4pPr marL="1920009" indent="0">
              <a:buNone/>
              <a:defRPr sz="2200" b="1"/>
            </a:lvl4pPr>
            <a:lvl5pPr marL="2560013" indent="0">
              <a:buNone/>
              <a:defRPr sz="2200" b="1"/>
            </a:lvl5pPr>
            <a:lvl6pPr marL="3200016" indent="0">
              <a:buNone/>
              <a:defRPr sz="2200" b="1"/>
            </a:lvl6pPr>
            <a:lvl7pPr marL="3840019" indent="0">
              <a:buNone/>
              <a:defRPr sz="2200" b="1"/>
            </a:lvl7pPr>
            <a:lvl8pPr marL="4480022" indent="0">
              <a:buNone/>
              <a:defRPr sz="2200" b="1"/>
            </a:lvl8pPr>
            <a:lvl9pPr marL="5120025" indent="0">
              <a:buNone/>
              <a:defRPr sz="2200" b="1"/>
            </a:lvl9pPr>
          </a:lstStyle>
          <a:p>
            <a:pPr lvl="0"/>
            <a:r>
              <a:rPr lang="en-US"/>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03037" y="2149158"/>
            <a:ext cx="5658485" cy="895667"/>
          </a:xfrm>
        </p:spPr>
        <p:txBody>
          <a:bodyPr anchor="b"/>
          <a:lstStyle>
            <a:lvl1pPr marL="0" indent="0">
              <a:buNone/>
              <a:defRPr sz="3400" b="1"/>
            </a:lvl1pPr>
            <a:lvl2pPr marL="640003" indent="0">
              <a:buNone/>
              <a:defRPr sz="2800" b="1"/>
            </a:lvl2pPr>
            <a:lvl3pPr marL="1280006" indent="0">
              <a:buNone/>
              <a:defRPr sz="2500" b="1"/>
            </a:lvl3pPr>
            <a:lvl4pPr marL="1920009" indent="0">
              <a:buNone/>
              <a:defRPr sz="2200" b="1"/>
            </a:lvl4pPr>
            <a:lvl5pPr marL="2560013" indent="0">
              <a:buNone/>
              <a:defRPr sz="2200" b="1"/>
            </a:lvl5pPr>
            <a:lvl6pPr marL="3200016" indent="0">
              <a:buNone/>
              <a:defRPr sz="2200" b="1"/>
            </a:lvl6pPr>
            <a:lvl7pPr marL="3840019" indent="0">
              <a:buNone/>
              <a:defRPr sz="2200" b="1"/>
            </a:lvl7pPr>
            <a:lvl8pPr marL="4480022" indent="0">
              <a:buNone/>
              <a:defRPr sz="2200" b="1"/>
            </a:lvl8pPr>
            <a:lvl9pPr marL="5120025"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503037" y="3044825"/>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8C592886-E571-45D5-8B56-343DC94F8FA6}" type="slidenum">
              <a:rPr kumimoji="0" lang="en-US" smtClean="0"/>
              <a:pPr/>
              <a:t>‹#›</a:t>
            </a:fld>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8C592886-E571-45D5-8B56-343DC94F8FA6}"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D92626-37D2-4832-BF7A-BC283494A20D}" type="datetimeFigureOut">
              <a:rPr lang="en-US" smtClean="0"/>
              <a:pPr/>
              <a:t>12/14/2020</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8C592886-E571-45D5-8B56-343DC94F8FA6}"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2" y="382270"/>
            <a:ext cx="4211638" cy="1626870"/>
          </a:xfrm>
        </p:spPr>
        <p:txBody>
          <a:bodyPr anchor="b"/>
          <a:lstStyle>
            <a:lvl1pPr algn="l">
              <a:defRPr sz="2800" b="1"/>
            </a:lvl1pPr>
          </a:lstStyle>
          <a:p>
            <a:r>
              <a:rPr lang="en-US"/>
              <a:t>Click to edit Master title style</a:t>
            </a:r>
          </a:p>
        </p:txBody>
      </p:sp>
      <p:sp>
        <p:nvSpPr>
          <p:cNvPr id="3" name="Content Placeholder 2"/>
          <p:cNvSpPr>
            <a:spLocks noGrp="1"/>
          </p:cNvSpPr>
          <p:nvPr>
            <p:ph idx="1"/>
          </p:nvPr>
        </p:nvSpPr>
        <p:spPr>
          <a:xfrm>
            <a:off x="5005070" y="382272"/>
            <a:ext cx="7156450"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40082" y="2009142"/>
            <a:ext cx="4211638" cy="6567488"/>
          </a:xfrm>
        </p:spPr>
        <p:txBody>
          <a:bodyPr/>
          <a:lstStyle>
            <a:lvl1pPr marL="0" indent="0">
              <a:buNone/>
              <a:defRPr sz="2000"/>
            </a:lvl1pPr>
            <a:lvl2pPr marL="640003" indent="0">
              <a:buNone/>
              <a:defRPr sz="1700"/>
            </a:lvl2pPr>
            <a:lvl3pPr marL="1280006" indent="0">
              <a:buNone/>
              <a:defRPr sz="1400"/>
            </a:lvl3pPr>
            <a:lvl4pPr marL="1920009" indent="0">
              <a:buNone/>
              <a:defRPr sz="1300"/>
            </a:lvl4pPr>
            <a:lvl5pPr marL="2560013" indent="0">
              <a:buNone/>
              <a:defRPr sz="1300"/>
            </a:lvl5pPr>
            <a:lvl6pPr marL="3200016" indent="0">
              <a:buNone/>
              <a:defRPr sz="1300"/>
            </a:lvl6pPr>
            <a:lvl7pPr marL="3840019" indent="0">
              <a:buNone/>
              <a:defRPr sz="1300"/>
            </a:lvl7pPr>
            <a:lvl8pPr marL="4480022" indent="0">
              <a:buNone/>
              <a:defRPr sz="1300"/>
            </a:lvl8pPr>
            <a:lvl9pPr marL="5120025"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pPr algn="l" eaLnBrk="1" latinLnBrk="0" hangingPunct="1"/>
            <a:fld id="{48D92626-37D2-4832-BF7A-BC283494A20D}" type="datetimeFigureOut">
              <a:rPr lang="en-US" smtClean="0"/>
              <a:pPr algn="l" eaLnBrk="1" latinLnBrk="0" hangingPunct="1"/>
              <a:t>12/14/2020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algn="r" eaLnBrk="1" latinLnBrk="0" hangingPunct="1"/>
            <a:fld id="{8C592886-E571-45D5-8B56-343DC94F8FA6}" type="slidenum">
              <a:rPr kumimoji="0" lang="en-US" smtClean="0"/>
              <a:pPr algn="r" eaLnBrk="1" latinLnBrk="0" hangingPunct="1"/>
              <a:t>‹#›</a:t>
            </a:fld>
            <a:endParaRPr kumimoji="0" lang="en-US">
              <a:solidFill>
                <a:schemeClr val="tx2">
                  <a:shade val="90000"/>
                </a:scheme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l">
              <a:defRPr sz="2800" b="1"/>
            </a:lvl1pPr>
          </a:lstStyle>
          <a:p>
            <a:r>
              <a:rPr lang="en-US"/>
              <a:t>Click to edit Master title style</a:t>
            </a:r>
          </a:p>
        </p:txBody>
      </p:sp>
      <p:sp>
        <p:nvSpPr>
          <p:cNvPr id="3" name="Picture Placeholder 2"/>
          <p:cNvSpPr>
            <a:spLocks noGrp="1"/>
          </p:cNvSpPr>
          <p:nvPr>
            <p:ph type="pic" idx="1"/>
          </p:nvPr>
        </p:nvSpPr>
        <p:spPr>
          <a:xfrm>
            <a:off x="2509203" y="857885"/>
            <a:ext cx="7680960" cy="5760720"/>
          </a:xfrm>
        </p:spPr>
        <p:txBody>
          <a:bodyPr/>
          <a:lstStyle>
            <a:lvl1pPr marL="0" indent="0">
              <a:buNone/>
              <a:defRPr sz="4500"/>
            </a:lvl1pPr>
            <a:lvl2pPr marL="640003" indent="0">
              <a:buNone/>
              <a:defRPr sz="3900"/>
            </a:lvl2pPr>
            <a:lvl3pPr marL="1280006" indent="0">
              <a:buNone/>
              <a:defRPr sz="3400"/>
            </a:lvl3pPr>
            <a:lvl4pPr marL="1920009" indent="0">
              <a:buNone/>
              <a:defRPr sz="2800"/>
            </a:lvl4pPr>
            <a:lvl5pPr marL="2560013" indent="0">
              <a:buNone/>
              <a:defRPr sz="2800"/>
            </a:lvl5pPr>
            <a:lvl6pPr marL="3200016" indent="0">
              <a:buNone/>
              <a:defRPr sz="2800"/>
            </a:lvl6pPr>
            <a:lvl7pPr marL="3840019" indent="0">
              <a:buNone/>
              <a:defRPr sz="2800"/>
            </a:lvl7pPr>
            <a:lvl8pPr marL="4480022" indent="0">
              <a:buNone/>
              <a:defRPr sz="2800"/>
            </a:lvl8pPr>
            <a:lvl9pPr marL="5120025" indent="0">
              <a:buNone/>
              <a:defRPr sz="2800"/>
            </a:lvl9pPr>
          </a:lstStyle>
          <a:p>
            <a:endParaRPr lang="en-US"/>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2000"/>
            </a:lvl1pPr>
            <a:lvl2pPr marL="640003" indent="0">
              <a:buNone/>
              <a:defRPr sz="1700"/>
            </a:lvl2pPr>
            <a:lvl3pPr marL="1280006" indent="0">
              <a:buNone/>
              <a:defRPr sz="1400"/>
            </a:lvl3pPr>
            <a:lvl4pPr marL="1920009" indent="0">
              <a:buNone/>
              <a:defRPr sz="1300"/>
            </a:lvl4pPr>
            <a:lvl5pPr marL="2560013" indent="0">
              <a:buNone/>
              <a:defRPr sz="1300"/>
            </a:lvl5pPr>
            <a:lvl6pPr marL="3200016" indent="0">
              <a:buNone/>
              <a:defRPr sz="1300"/>
            </a:lvl6pPr>
            <a:lvl7pPr marL="3840019" indent="0">
              <a:buNone/>
              <a:defRPr sz="1300"/>
            </a:lvl7pPr>
            <a:lvl8pPr marL="4480022" indent="0">
              <a:buNone/>
              <a:defRPr sz="1300"/>
            </a:lvl8pPr>
            <a:lvl9pPr marL="5120025" indent="0">
              <a:buNone/>
              <a:defRPr sz="1300"/>
            </a:lvl9pPr>
          </a:lstStyle>
          <a:p>
            <a:pPr lvl="0"/>
            <a:r>
              <a:rPr lang="en-US"/>
              <a:t>Click to edit Master text styles</a:t>
            </a:r>
          </a:p>
        </p:txBody>
      </p:sp>
      <p:sp>
        <p:nvSpPr>
          <p:cNvPr id="5" name="Date Placeholder 4"/>
          <p:cNvSpPr>
            <a:spLocks noGrp="1"/>
          </p:cNvSpPr>
          <p:nvPr>
            <p:ph type="dt" sz="half" idx="10"/>
          </p:nvPr>
        </p:nvSpPr>
        <p:spPr/>
        <p:txBody>
          <a:bodyPr/>
          <a:lstStyle/>
          <a:p>
            <a:pPr algn="l" eaLnBrk="1" latinLnBrk="0" hangingPunct="1"/>
            <a:fld id="{48D92626-37D2-4832-BF7A-BC283494A20D}" type="datetimeFigureOut">
              <a:rPr lang="en-US" smtClean="0"/>
              <a:pPr algn="l" eaLnBrk="1" latinLnBrk="0" hangingPunct="1"/>
              <a:t>12/14/2020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algn="r" eaLnBrk="1" latinLnBrk="0" hangingPunct="1"/>
            <a:fld id="{8C592886-E571-45D5-8B56-343DC94F8FA6}" type="slidenum">
              <a:rPr kumimoji="0" lang="en-US" smtClean="0"/>
              <a:pPr algn="r" eaLnBrk="1" latinLnBrk="0" hangingPunct="1"/>
              <a:t>‹#›</a:t>
            </a:fld>
            <a:endParaRPr kumimoji="0" lang="en-US">
              <a:solidFill>
                <a:schemeClr val="tx2">
                  <a:shade val="90000"/>
                </a:scheme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0080" y="384493"/>
            <a:ext cx="11521440" cy="1600200"/>
          </a:xfrm>
          <a:prstGeom prst="rect">
            <a:avLst/>
          </a:prstGeom>
        </p:spPr>
        <p:txBody>
          <a:bodyPr vert="horz" lIns="128001" tIns="64001" rIns="128001" bIns="64001" rtlCol="0" anchor="ctr">
            <a:normAutofit/>
          </a:bodyPr>
          <a:lstStyle/>
          <a:p>
            <a:r>
              <a:rPr lang="en-US"/>
              <a:t>Click to edit Master title style</a:t>
            </a:r>
          </a:p>
        </p:txBody>
      </p:sp>
      <p:sp>
        <p:nvSpPr>
          <p:cNvPr id="3" name="Text Placeholder 2"/>
          <p:cNvSpPr>
            <a:spLocks noGrp="1"/>
          </p:cNvSpPr>
          <p:nvPr>
            <p:ph type="body" idx="1"/>
          </p:nvPr>
        </p:nvSpPr>
        <p:spPr>
          <a:xfrm>
            <a:off x="640080" y="2240282"/>
            <a:ext cx="11521440" cy="6336348"/>
          </a:xfrm>
          <a:prstGeom prst="rect">
            <a:avLst/>
          </a:prstGeom>
        </p:spPr>
        <p:txBody>
          <a:bodyPr vert="horz" lIns="128001" tIns="64001" rIns="128001" bIns="6400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40080" y="8898892"/>
            <a:ext cx="2987040" cy="511175"/>
          </a:xfrm>
          <a:prstGeom prst="rect">
            <a:avLst/>
          </a:prstGeom>
        </p:spPr>
        <p:txBody>
          <a:bodyPr vert="horz" lIns="128001" tIns="64001" rIns="128001" bIns="64001" rtlCol="0" anchor="ctr"/>
          <a:lstStyle>
            <a:lvl1pPr algn="l">
              <a:defRPr sz="1700">
                <a:solidFill>
                  <a:schemeClr val="tx1">
                    <a:tint val="75000"/>
                  </a:schemeClr>
                </a:solidFill>
              </a:defRPr>
            </a:lvl1pPr>
          </a:lstStyle>
          <a:p>
            <a:pPr algn="l" eaLnBrk="1" latinLnBrk="0" hangingPunct="1"/>
            <a:fld id="{48D92626-37D2-4832-BF7A-BC283494A20D}" type="datetimeFigureOut">
              <a:rPr lang="en-US" smtClean="0"/>
              <a:pPr algn="l" eaLnBrk="1" latinLnBrk="0" hangingPunct="1"/>
              <a:t>12/14/2020</a:t>
            </a:fld>
            <a:endParaRPr lang="en-US" sz="1800" dirty="0">
              <a:solidFill>
                <a:schemeClr val="bg2">
                  <a:tint val="60000"/>
                  <a:satMod val="155000"/>
                </a:schemeClr>
              </a:solidFill>
            </a:endParaRPr>
          </a:p>
        </p:txBody>
      </p:sp>
      <p:sp>
        <p:nvSpPr>
          <p:cNvPr id="5" name="Footer Placeholder 4"/>
          <p:cNvSpPr>
            <a:spLocks noGrp="1"/>
          </p:cNvSpPr>
          <p:nvPr>
            <p:ph type="ftr" sz="quarter" idx="3"/>
          </p:nvPr>
        </p:nvSpPr>
        <p:spPr>
          <a:xfrm>
            <a:off x="4373880" y="8898892"/>
            <a:ext cx="4053840" cy="511175"/>
          </a:xfrm>
          <a:prstGeom prst="rect">
            <a:avLst/>
          </a:prstGeom>
        </p:spPr>
        <p:txBody>
          <a:bodyPr vert="horz" lIns="128001" tIns="64001" rIns="128001" bIns="64001" rtlCol="0" anchor="ctr"/>
          <a:lstStyle>
            <a:lvl1pPr algn="ctr">
              <a:defRPr sz="1700">
                <a:solidFill>
                  <a:schemeClr val="tx1">
                    <a:tint val="75000"/>
                  </a:schemeClr>
                </a:solidFill>
              </a:defRPr>
            </a:lvl1pPr>
          </a:lstStyle>
          <a:p>
            <a:pPr algn="r" eaLnBrk="1" latinLnBrk="0" hangingPunct="1"/>
            <a:endParaRPr kumimoji="0" lang="en-US" sz="1800" dirty="0">
              <a:solidFill>
                <a:schemeClr val="bg2">
                  <a:tint val="60000"/>
                  <a:satMod val="155000"/>
                </a:schemeClr>
              </a:solidFill>
            </a:endParaRPr>
          </a:p>
        </p:txBody>
      </p:sp>
      <p:sp>
        <p:nvSpPr>
          <p:cNvPr id="6" name="Slide Number Placeholder 5"/>
          <p:cNvSpPr>
            <a:spLocks noGrp="1"/>
          </p:cNvSpPr>
          <p:nvPr>
            <p:ph type="sldNum" sz="quarter" idx="4"/>
          </p:nvPr>
        </p:nvSpPr>
        <p:spPr>
          <a:xfrm>
            <a:off x="9174480" y="8898892"/>
            <a:ext cx="2987040" cy="511175"/>
          </a:xfrm>
          <a:prstGeom prst="rect">
            <a:avLst/>
          </a:prstGeom>
        </p:spPr>
        <p:txBody>
          <a:bodyPr vert="horz" lIns="128001" tIns="64001" rIns="128001" bIns="64001" rtlCol="0" anchor="ctr"/>
          <a:lstStyle>
            <a:lvl1pPr algn="r">
              <a:defRPr sz="1700">
                <a:solidFill>
                  <a:schemeClr val="tx1">
                    <a:tint val="75000"/>
                  </a:schemeClr>
                </a:solidFill>
              </a:defRPr>
            </a:lvl1pPr>
          </a:lstStyle>
          <a:p>
            <a:pPr algn="r" eaLnBrk="1" latinLnBrk="0" hangingPunct="1"/>
            <a:fld id="{8C592886-E571-45D5-8B56-343DC94F8FA6}" type="slidenum">
              <a:rPr kumimoji="0" lang="en-US" smtClean="0"/>
              <a:pPr algn="r" eaLnBrk="1" latinLnBrk="0" hangingPunct="1"/>
              <a:t>‹#›</a:t>
            </a:fld>
            <a:endParaRPr kumimoji="0" lang="en-US" sz="2200" b="1" dirty="0">
              <a:solidFill>
                <a:schemeClr val="tx2">
                  <a:shade val="90000"/>
                </a:schemeClr>
              </a:solidFill>
              <a:effectLst/>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1280006" rtl="0" eaLnBrk="1" latinLnBrk="0" hangingPunct="1">
        <a:spcBef>
          <a:spcPct val="0"/>
        </a:spcBef>
        <a:buNone/>
        <a:defRPr sz="6200" kern="1200">
          <a:solidFill>
            <a:schemeClr val="tx1"/>
          </a:solidFill>
          <a:latin typeface="+mj-lt"/>
          <a:ea typeface="+mj-ea"/>
          <a:cs typeface="+mj-cs"/>
        </a:defRPr>
      </a:lvl1pPr>
    </p:titleStyle>
    <p:bodyStyle>
      <a:lvl1pPr marL="480003" indent="-480003" algn="l" defTabSz="1280006" rtl="0" eaLnBrk="1" latinLnBrk="0" hangingPunct="1">
        <a:spcBef>
          <a:spcPct val="20000"/>
        </a:spcBef>
        <a:buFont typeface="Arial" pitchFamily="34" charset="0"/>
        <a:buChar char="•"/>
        <a:defRPr sz="4500" kern="1200">
          <a:solidFill>
            <a:schemeClr val="tx1"/>
          </a:solidFill>
          <a:latin typeface="+mn-lt"/>
          <a:ea typeface="+mn-ea"/>
          <a:cs typeface="+mn-cs"/>
        </a:defRPr>
      </a:lvl1pPr>
      <a:lvl2pPr marL="1040005" indent="-400002" algn="l" defTabSz="1280006" rtl="0" eaLnBrk="1" latinLnBrk="0" hangingPunct="1">
        <a:spcBef>
          <a:spcPct val="20000"/>
        </a:spcBef>
        <a:buFont typeface="Arial" pitchFamily="34" charset="0"/>
        <a:buChar char="–"/>
        <a:defRPr sz="3900" kern="1200">
          <a:solidFill>
            <a:schemeClr val="tx1"/>
          </a:solidFill>
          <a:latin typeface="+mn-lt"/>
          <a:ea typeface="+mn-ea"/>
          <a:cs typeface="+mn-cs"/>
        </a:defRPr>
      </a:lvl2pPr>
      <a:lvl3pPr marL="1600008" indent="-320002" algn="l" defTabSz="1280006" rtl="0" eaLnBrk="1" latinLnBrk="0" hangingPunct="1">
        <a:spcBef>
          <a:spcPct val="20000"/>
        </a:spcBef>
        <a:buFont typeface="Arial" pitchFamily="34" charset="0"/>
        <a:buChar char="•"/>
        <a:defRPr sz="3400" kern="1200">
          <a:solidFill>
            <a:schemeClr val="tx1"/>
          </a:solidFill>
          <a:latin typeface="+mn-lt"/>
          <a:ea typeface="+mn-ea"/>
          <a:cs typeface="+mn-cs"/>
        </a:defRPr>
      </a:lvl3pPr>
      <a:lvl4pPr marL="2240011" indent="-320002" algn="l" defTabSz="1280006"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880014" indent="-320002" algn="l" defTabSz="1280006"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520017" indent="-320002" algn="l" defTabSz="1280006"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60020" indent="-320002" algn="l" defTabSz="1280006"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00025" indent="-320002" algn="l" defTabSz="1280006"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40028" indent="-320002" algn="l" defTabSz="1280006"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en-US"/>
      </a:defPPr>
      <a:lvl1pPr marL="0" algn="l" defTabSz="1280006" rtl="0" eaLnBrk="1" latinLnBrk="0" hangingPunct="1">
        <a:defRPr sz="2500" kern="1200">
          <a:solidFill>
            <a:schemeClr val="tx1"/>
          </a:solidFill>
          <a:latin typeface="+mn-lt"/>
          <a:ea typeface="+mn-ea"/>
          <a:cs typeface="+mn-cs"/>
        </a:defRPr>
      </a:lvl1pPr>
      <a:lvl2pPr marL="640003" algn="l" defTabSz="1280006" rtl="0" eaLnBrk="1" latinLnBrk="0" hangingPunct="1">
        <a:defRPr sz="2500" kern="1200">
          <a:solidFill>
            <a:schemeClr val="tx1"/>
          </a:solidFill>
          <a:latin typeface="+mn-lt"/>
          <a:ea typeface="+mn-ea"/>
          <a:cs typeface="+mn-cs"/>
        </a:defRPr>
      </a:lvl2pPr>
      <a:lvl3pPr marL="1280006" algn="l" defTabSz="1280006" rtl="0" eaLnBrk="1" latinLnBrk="0" hangingPunct="1">
        <a:defRPr sz="2500" kern="1200">
          <a:solidFill>
            <a:schemeClr val="tx1"/>
          </a:solidFill>
          <a:latin typeface="+mn-lt"/>
          <a:ea typeface="+mn-ea"/>
          <a:cs typeface="+mn-cs"/>
        </a:defRPr>
      </a:lvl3pPr>
      <a:lvl4pPr marL="1920009" algn="l" defTabSz="1280006" rtl="0" eaLnBrk="1" latinLnBrk="0" hangingPunct="1">
        <a:defRPr sz="2500" kern="1200">
          <a:solidFill>
            <a:schemeClr val="tx1"/>
          </a:solidFill>
          <a:latin typeface="+mn-lt"/>
          <a:ea typeface="+mn-ea"/>
          <a:cs typeface="+mn-cs"/>
        </a:defRPr>
      </a:lvl4pPr>
      <a:lvl5pPr marL="2560013" algn="l" defTabSz="1280006" rtl="0" eaLnBrk="1" latinLnBrk="0" hangingPunct="1">
        <a:defRPr sz="2500" kern="1200">
          <a:solidFill>
            <a:schemeClr val="tx1"/>
          </a:solidFill>
          <a:latin typeface="+mn-lt"/>
          <a:ea typeface="+mn-ea"/>
          <a:cs typeface="+mn-cs"/>
        </a:defRPr>
      </a:lvl5pPr>
      <a:lvl6pPr marL="3200016" algn="l" defTabSz="1280006" rtl="0" eaLnBrk="1" latinLnBrk="0" hangingPunct="1">
        <a:defRPr sz="2500" kern="1200">
          <a:solidFill>
            <a:schemeClr val="tx1"/>
          </a:solidFill>
          <a:latin typeface="+mn-lt"/>
          <a:ea typeface="+mn-ea"/>
          <a:cs typeface="+mn-cs"/>
        </a:defRPr>
      </a:lvl6pPr>
      <a:lvl7pPr marL="3840019" algn="l" defTabSz="1280006" rtl="0" eaLnBrk="1" latinLnBrk="0" hangingPunct="1">
        <a:defRPr sz="2500" kern="1200">
          <a:solidFill>
            <a:schemeClr val="tx1"/>
          </a:solidFill>
          <a:latin typeface="+mn-lt"/>
          <a:ea typeface="+mn-ea"/>
          <a:cs typeface="+mn-cs"/>
        </a:defRPr>
      </a:lvl7pPr>
      <a:lvl8pPr marL="4480022" algn="l" defTabSz="1280006" rtl="0" eaLnBrk="1" latinLnBrk="0" hangingPunct="1">
        <a:defRPr sz="2500" kern="1200">
          <a:solidFill>
            <a:schemeClr val="tx1"/>
          </a:solidFill>
          <a:latin typeface="+mn-lt"/>
          <a:ea typeface="+mn-ea"/>
          <a:cs typeface="+mn-cs"/>
        </a:defRPr>
      </a:lvl8pPr>
      <a:lvl9pPr marL="5120025" algn="l" defTabSz="1280006"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60.jpeg"/><Relationship Id="rId3" Type="http://schemas.openxmlformats.org/officeDocument/2006/relationships/image" Target="../media/image3.jpeg"/><Relationship Id="rId7" Type="http://schemas.openxmlformats.org/officeDocument/2006/relationships/diagramColors" Target="../diagrams/colors1.xml"/><Relationship Id="rId12" Type="http://schemas.openxmlformats.org/officeDocument/2006/relationships/image" Target="../media/image59.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image" Target="../media/image58.jpeg"/><Relationship Id="rId5" Type="http://schemas.openxmlformats.org/officeDocument/2006/relationships/diagramLayout" Target="../diagrams/layout1.xml"/><Relationship Id="rId10" Type="http://schemas.openxmlformats.org/officeDocument/2006/relationships/image" Target="../media/image57.jpeg"/><Relationship Id="rId4" Type="http://schemas.openxmlformats.org/officeDocument/2006/relationships/diagramData" Target="../diagrams/data1.xml"/><Relationship Id="rId9" Type="http://schemas.openxmlformats.org/officeDocument/2006/relationships/image" Target="../media/image56.png"/><Relationship Id="rId14" Type="http://schemas.openxmlformats.org/officeDocument/2006/relationships/image" Target="../media/image61.jpeg"/></Relationships>
</file>

<file path=ppt/slides/_rels/slide1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eg"/><Relationship Id="rId7" Type="http://schemas.openxmlformats.org/officeDocument/2006/relationships/diagramColors" Target="../diagrams/colors2.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1.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76.jpeg"/><Relationship Id="rId4" Type="http://schemas.openxmlformats.org/officeDocument/2006/relationships/image" Target="../media/image75.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77.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87.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3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91.jpeg"/><Relationship Id="rId4" Type="http://schemas.openxmlformats.org/officeDocument/2006/relationships/image" Target="../media/image90.jpe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96.w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36.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37.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9.jpeg"/><Relationship Id="rId7" Type="http://schemas.openxmlformats.org/officeDocument/2006/relationships/image" Target="../media/image104.jpe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38.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10.jpeg"/><Relationship Id="rId7" Type="http://schemas.openxmlformats.org/officeDocument/2006/relationships/image" Target="../media/image104.jpe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39.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11.jpeg"/><Relationship Id="rId7" Type="http://schemas.openxmlformats.org/officeDocument/2006/relationships/image" Target="../media/image104.jpe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image" Target="../media/image3.jpeg"/><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jpe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jpeg"/><Relationship Id="rId14" Type="http://schemas.openxmlformats.org/officeDocument/2006/relationships/image" Target="../media/image14.jpeg"/></Relationships>
</file>

<file path=ppt/slides/_rels/slide40.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12.jpeg"/><Relationship Id="rId7" Type="http://schemas.openxmlformats.org/officeDocument/2006/relationships/image" Target="../media/image104.jpe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41.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13.jpeg"/><Relationship Id="rId7" Type="http://schemas.openxmlformats.org/officeDocument/2006/relationships/image" Target="../media/image104.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42.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14.jpeg"/><Relationship Id="rId7" Type="http://schemas.openxmlformats.org/officeDocument/2006/relationships/image" Target="../media/image104.jpe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43.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15.jpeg"/><Relationship Id="rId7" Type="http://schemas.openxmlformats.org/officeDocument/2006/relationships/image" Target="../media/image104.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45.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3.jpeg"/><Relationship Id="rId7" Type="http://schemas.openxmlformats.org/officeDocument/2006/relationships/image" Target="../media/image122.jpe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30.jpe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jpeg"/><Relationship Id="rId3" Type="http://schemas.openxmlformats.org/officeDocument/2006/relationships/image" Target="../media/image3.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notesSlide" Target="../notesSlides/notesSlide5.xml"/><Relationship Id="rId16"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5" Type="http://schemas.openxmlformats.org/officeDocument/2006/relationships/image" Target="../media/image2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 Id="rId14" Type="http://schemas.openxmlformats.org/officeDocument/2006/relationships/image" Target="../media/image25.jpeg"/></Relationships>
</file>

<file path=ppt/slides/_rels/slide6.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png"/><Relationship Id="rId3" Type="http://schemas.openxmlformats.org/officeDocument/2006/relationships/image" Target="../media/image3.jpeg"/><Relationship Id="rId7" Type="http://schemas.openxmlformats.org/officeDocument/2006/relationships/image" Target="../media/image31.jpeg"/><Relationship Id="rId12"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7.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jpeg"/><Relationship Id="rId7" Type="http://schemas.openxmlformats.org/officeDocument/2006/relationships/image" Target="../media/image41.jpeg"/><Relationship Id="rId12"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jpeg"/></Relationships>
</file>

<file path=ppt/slides/_rels/slide8.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3.jpeg"/><Relationship Id="rId7" Type="http://schemas.openxmlformats.org/officeDocument/2006/relationships/image" Target="../media/image50.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 Id="rId9" Type="http://schemas.openxmlformats.org/officeDocument/2006/relationships/image" Target="../media/image52.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4"/>
          <p:cNvGrpSpPr/>
          <p:nvPr/>
        </p:nvGrpSpPr>
        <p:grpSpPr>
          <a:xfrm>
            <a:off x="533402" y="457200"/>
            <a:ext cx="11687775" cy="8760844"/>
            <a:chOff x="556913" y="421687"/>
            <a:chExt cx="11687776" cy="8760845"/>
          </a:xfrm>
        </p:grpSpPr>
        <p:grpSp>
          <p:nvGrpSpPr>
            <p:cNvPr id="3" name="Group 128"/>
            <p:cNvGrpSpPr/>
            <p:nvPr/>
          </p:nvGrpSpPr>
          <p:grpSpPr>
            <a:xfrm>
              <a:off x="556913" y="421687"/>
              <a:ext cx="11687776" cy="8757826"/>
              <a:chOff x="556912" y="421687"/>
              <a:chExt cx="11687776" cy="8757826"/>
            </a:xfrm>
          </p:grpSpPr>
          <p:sp>
            <p:nvSpPr>
              <p:cNvPr id="4" name="Straight Connector 3"/>
              <p:cNvSpPr/>
              <p:nvPr/>
            </p:nvSpPr>
            <p:spPr>
              <a:xfrm>
                <a:off x="10403463" y="3495732"/>
                <a:ext cx="240159" cy="5283515"/>
              </a:xfrm>
              <a:custGeom>
                <a:avLst/>
                <a:gdLst/>
                <a:ahLst/>
                <a:cxnLst/>
                <a:rect l="0" t="0" r="0" b="0"/>
                <a:pathLst>
                  <a:path>
                    <a:moveTo>
                      <a:pt x="0" y="0"/>
                    </a:moveTo>
                    <a:lnTo>
                      <a:pt x="0" y="5283515"/>
                    </a:lnTo>
                    <a:lnTo>
                      <a:pt x="240159" y="5283515"/>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5" name="Straight Connector 4"/>
              <p:cNvSpPr/>
              <p:nvPr/>
            </p:nvSpPr>
            <p:spPr>
              <a:xfrm>
                <a:off x="10403463" y="3495732"/>
                <a:ext cx="240159" cy="4146758"/>
              </a:xfrm>
              <a:custGeom>
                <a:avLst/>
                <a:gdLst/>
                <a:ahLst/>
                <a:cxnLst/>
                <a:rect l="0" t="0" r="0" b="0"/>
                <a:pathLst>
                  <a:path>
                    <a:moveTo>
                      <a:pt x="0" y="0"/>
                    </a:moveTo>
                    <a:lnTo>
                      <a:pt x="0" y="4146758"/>
                    </a:lnTo>
                    <a:lnTo>
                      <a:pt x="240159" y="4146758"/>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6" name="Straight Connector 5"/>
              <p:cNvSpPr/>
              <p:nvPr/>
            </p:nvSpPr>
            <p:spPr>
              <a:xfrm>
                <a:off x="10403463" y="3495732"/>
                <a:ext cx="240159" cy="3010002"/>
              </a:xfrm>
              <a:custGeom>
                <a:avLst/>
                <a:gdLst/>
                <a:ahLst/>
                <a:cxnLst/>
                <a:rect l="0" t="0" r="0" b="0"/>
                <a:pathLst>
                  <a:path>
                    <a:moveTo>
                      <a:pt x="0" y="0"/>
                    </a:moveTo>
                    <a:lnTo>
                      <a:pt x="0" y="3010002"/>
                    </a:lnTo>
                    <a:lnTo>
                      <a:pt x="240159" y="3010002"/>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7" name="Straight Connector 6"/>
              <p:cNvSpPr/>
              <p:nvPr/>
            </p:nvSpPr>
            <p:spPr>
              <a:xfrm>
                <a:off x="10403463" y="3495732"/>
                <a:ext cx="240159" cy="1873246"/>
              </a:xfrm>
              <a:custGeom>
                <a:avLst/>
                <a:gdLst/>
                <a:ahLst/>
                <a:cxnLst/>
                <a:rect l="0" t="0" r="0" b="0"/>
                <a:pathLst>
                  <a:path>
                    <a:moveTo>
                      <a:pt x="0" y="0"/>
                    </a:moveTo>
                    <a:lnTo>
                      <a:pt x="0" y="1873246"/>
                    </a:lnTo>
                    <a:lnTo>
                      <a:pt x="240159" y="187324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8" name="Straight Connector 7"/>
              <p:cNvSpPr/>
              <p:nvPr/>
            </p:nvSpPr>
            <p:spPr>
              <a:xfrm>
                <a:off x="10403463" y="3495732"/>
                <a:ext cx="240159" cy="736489"/>
              </a:xfrm>
              <a:custGeom>
                <a:avLst/>
                <a:gdLst/>
                <a:ahLst/>
                <a:cxnLst/>
                <a:rect l="0" t="0" r="0" b="0"/>
                <a:pathLst>
                  <a:path>
                    <a:moveTo>
                      <a:pt x="0" y="0"/>
                    </a:moveTo>
                    <a:lnTo>
                      <a:pt x="0" y="736489"/>
                    </a:lnTo>
                    <a:lnTo>
                      <a:pt x="240159" y="736489"/>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9" name="Straight Connector 8"/>
              <p:cNvSpPr/>
              <p:nvPr/>
            </p:nvSpPr>
            <p:spPr>
              <a:xfrm>
                <a:off x="9106600" y="2358976"/>
                <a:ext cx="1937288" cy="336223"/>
              </a:xfrm>
              <a:custGeom>
                <a:avLst/>
                <a:gdLst/>
                <a:ahLst/>
                <a:cxnLst/>
                <a:rect l="0" t="0" r="0" b="0"/>
                <a:pathLst>
                  <a:path>
                    <a:moveTo>
                      <a:pt x="0" y="0"/>
                    </a:moveTo>
                    <a:lnTo>
                      <a:pt x="0" y="168111"/>
                    </a:lnTo>
                    <a:lnTo>
                      <a:pt x="1937288" y="168111"/>
                    </a:lnTo>
                    <a:lnTo>
                      <a:pt x="1937288"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0" name="Straight Connector 9"/>
              <p:cNvSpPr/>
              <p:nvPr/>
            </p:nvSpPr>
            <p:spPr>
              <a:xfrm>
                <a:off x="8466174" y="3495732"/>
                <a:ext cx="240159" cy="3010002"/>
              </a:xfrm>
              <a:custGeom>
                <a:avLst/>
                <a:gdLst/>
                <a:ahLst/>
                <a:cxnLst/>
                <a:rect l="0" t="0" r="0" b="0"/>
                <a:pathLst>
                  <a:path>
                    <a:moveTo>
                      <a:pt x="0" y="0"/>
                    </a:moveTo>
                    <a:lnTo>
                      <a:pt x="0" y="3010002"/>
                    </a:lnTo>
                    <a:lnTo>
                      <a:pt x="240159" y="3010002"/>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1" name="Straight Connector 10"/>
              <p:cNvSpPr/>
              <p:nvPr/>
            </p:nvSpPr>
            <p:spPr>
              <a:xfrm>
                <a:off x="8466174" y="3495732"/>
                <a:ext cx="240159" cy="1873246"/>
              </a:xfrm>
              <a:custGeom>
                <a:avLst/>
                <a:gdLst/>
                <a:ahLst/>
                <a:cxnLst/>
                <a:rect l="0" t="0" r="0" b="0"/>
                <a:pathLst>
                  <a:path>
                    <a:moveTo>
                      <a:pt x="0" y="0"/>
                    </a:moveTo>
                    <a:lnTo>
                      <a:pt x="0" y="1873246"/>
                    </a:lnTo>
                    <a:lnTo>
                      <a:pt x="240159" y="187324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2" name="Straight Connector 11"/>
              <p:cNvSpPr/>
              <p:nvPr/>
            </p:nvSpPr>
            <p:spPr>
              <a:xfrm>
                <a:off x="8466174" y="3495732"/>
                <a:ext cx="240159" cy="736489"/>
              </a:xfrm>
              <a:custGeom>
                <a:avLst/>
                <a:gdLst/>
                <a:ahLst/>
                <a:cxnLst/>
                <a:rect l="0" t="0" r="0" b="0"/>
                <a:pathLst>
                  <a:path>
                    <a:moveTo>
                      <a:pt x="0" y="0"/>
                    </a:moveTo>
                    <a:lnTo>
                      <a:pt x="0" y="736489"/>
                    </a:lnTo>
                    <a:lnTo>
                      <a:pt x="240159" y="736489"/>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3" name="Straight Connector 12"/>
              <p:cNvSpPr/>
              <p:nvPr/>
            </p:nvSpPr>
            <p:spPr>
              <a:xfrm>
                <a:off x="9060880" y="2358976"/>
                <a:ext cx="91440" cy="336223"/>
              </a:xfrm>
              <a:custGeom>
                <a:avLst/>
                <a:gdLst/>
                <a:ahLst/>
                <a:cxnLst/>
                <a:rect l="0" t="0" r="0" b="0"/>
                <a:pathLst>
                  <a:path>
                    <a:moveTo>
                      <a:pt x="45720" y="0"/>
                    </a:moveTo>
                    <a:lnTo>
                      <a:pt x="4572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4" name="Straight Connector 13"/>
              <p:cNvSpPr/>
              <p:nvPr/>
            </p:nvSpPr>
            <p:spPr>
              <a:xfrm>
                <a:off x="6528885" y="3495732"/>
                <a:ext cx="240159" cy="3010002"/>
              </a:xfrm>
              <a:custGeom>
                <a:avLst/>
                <a:gdLst/>
                <a:ahLst/>
                <a:cxnLst/>
                <a:rect l="0" t="0" r="0" b="0"/>
                <a:pathLst>
                  <a:path>
                    <a:moveTo>
                      <a:pt x="0" y="0"/>
                    </a:moveTo>
                    <a:lnTo>
                      <a:pt x="0" y="3010002"/>
                    </a:lnTo>
                    <a:lnTo>
                      <a:pt x="240159" y="3010002"/>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5" name="Straight Connector 14"/>
              <p:cNvSpPr/>
              <p:nvPr/>
            </p:nvSpPr>
            <p:spPr>
              <a:xfrm>
                <a:off x="6528885" y="3495732"/>
                <a:ext cx="240159" cy="1873246"/>
              </a:xfrm>
              <a:custGeom>
                <a:avLst/>
                <a:gdLst/>
                <a:ahLst/>
                <a:cxnLst/>
                <a:rect l="0" t="0" r="0" b="0"/>
                <a:pathLst>
                  <a:path>
                    <a:moveTo>
                      <a:pt x="0" y="0"/>
                    </a:moveTo>
                    <a:lnTo>
                      <a:pt x="0" y="1873246"/>
                    </a:lnTo>
                    <a:lnTo>
                      <a:pt x="240159" y="187324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6" name="Straight Connector 15"/>
              <p:cNvSpPr/>
              <p:nvPr/>
            </p:nvSpPr>
            <p:spPr>
              <a:xfrm>
                <a:off x="6528885" y="3495732"/>
                <a:ext cx="154758" cy="752636"/>
              </a:xfrm>
              <a:custGeom>
                <a:avLst/>
                <a:gdLst/>
                <a:ahLst/>
                <a:cxnLst/>
                <a:rect l="0" t="0" r="0" b="0"/>
                <a:pathLst>
                  <a:path>
                    <a:moveTo>
                      <a:pt x="0" y="0"/>
                    </a:moveTo>
                    <a:lnTo>
                      <a:pt x="0" y="752636"/>
                    </a:lnTo>
                    <a:lnTo>
                      <a:pt x="154758" y="752636"/>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7" name="Straight Connector 16"/>
              <p:cNvSpPr/>
              <p:nvPr/>
            </p:nvSpPr>
            <p:spPr>
              <a:xfrm>
                <a:off x="7169311" y="2358976"/>
                <a:ext cx="1937288" cy="336223"/>
              </a:xfrm>
              <a:custGeom>
                <a:avLst/>
                <a:gdLst/>
                <a:ahLst/>
                <a:cxnLst/>
                <a:rect l="0" t="0" r="0" b="0"/>
                <a:pathLst>
                  <a:path>
                    <a:moveTo>
                      <a:pt x="1937288" y="0"/>
                    </a:moveTo>
                    <a:lnTo>
                      <a:pt x="1937288" y="168111"/>
                    </a:lnTo>
                    <a:lnTo>
                      <a:pt x="0" y="168111"/>
                    </a:lnTo>
                    <a:lnTo>
                      <a:pt x="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8" name="Straight Connector 17"/>
              <p:cNvSpPr/>
              <p:nvPr/>
            </p:nvSpPr>
            <p:spPr>
              <a:xfrm>
                <a:off x="6200667" y="1222220"/>
                <a:ext cx="2905933" cy="336223"/>
              </a:xfrm>
              <a:custGeom>
                <a:avLst/>
                <a:gdLst/>
                <a:ahLst/>
                <a:cxnLst/>
                <a:rect l="0" t="0" r="0" b="0"/>
                <a:pathLst>
                  <a:path>
                    <a:moveTo>
                      <a:pt x="0" y="0"/>
                    </a:moveTo>
                    <a:lnTo>
                      <a:pt x="0" y="168111"/>
                    </a:lnTo>
                    <a:lnTo>
                      <a:pt x="2905933" y="168111"/>
                    </a:lnTo>
                    <a:lnTo>
                      <a:pt x="2905933"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19" name="Straight Connector 18"/>
              <p:cNvSpPr/>
              <p:nvPr/>
            </p:nvSpPr>
            <p:spPr>
              <a:xfrm>
                <a:off x="3294734" y="2358976"/>
                <a:ext cx="1937288" cy="336223"/>
              </a:xfrm>
              <a:custGeom>
                <a:avLst/>
                <a:gdLst/>
                <a:ahLst/>
                <a:cxnLst/>
                <a:rect l="0" t="0" r="0" b="0"/>
                <a:pathLst>
                  <a:path>
                    <a:moveTo>
                      <a:pt x="0" y="0"/>
                    </a:moveTo>
                    <a:lnTo>
                      <a:pt x="0" y="168111"/>
                    </a:lnTo>
                    <a:lnTo>
                      <a:pt x="1937288" y="168111"/>
                    </a:lnTo>
                    <a:lnTo>
                      <a:pt x="1937288"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20" name="Straight Connector 19"/>
              <p:cNvSpPr/>
              <p:nvPr/>
            </p:nvSpPr>
            <p:spPr>
              <a:xfrm>
                <a:off x="3249014" y="2358976"/>
                <a:ext cx="91440" cy="336223"/>
              </a:xfrm>
              <a:custGeom>
                <a:avLst/>
                <a:gdLst/>
                <a:ahLst/>
                <a:cxnLst/>
                <a:rect l="0" t="0" r="0" b="0"/>
                <a:pathLst>
                  <a:path>
                    <a:moveTo>
                      <a:pt x="45720" y="0"/>
                    </a:moveTo>
                    <a:lnTo>
                      <a:pt x="4572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22" name="Straight Connector 21"/>
              <p:cNvSpPr/>
              <p:nvPr/>
            </p:nvSpPr>
            <p:spPr>
              <a:xfrm>
                <a:off x="1357445" y="2358976"/>
                <a:ext cx="1937288" cy="336223"/>
              </a:xfrm>
              <a:custGeom>
                <a:avLst/>
                <a:gdLst/>
                <a:ahLst/>
                <a:cxnLst/>
                <a:rect l="0" t="0" r="0" b="0"/>
                <a:pathLst>
                  <a:path>
                    <a:moveTo>
                      <a:pt x="1937288" y="0"/>
                    </a:moveTo>
                    <a:lnTo>
                      <a:pt x="1937288" y="168111"/>
                    </a:lnTo>
                    <a:lnTo>
                      <a:pt x="0" y="168111"/>
                    </a:lnTo>
                    <a:lnTo>
                      <a:pt x="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8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sp>
            <p:nvSpPr>
              <p:cNvPr id="23" name="Straight Connector 22"/>
              <p:cNvSpPr/>
              <p:nvPr/>
            </p:nvSpPr>
            <p:spPr>
              <a:xfrm>
                <a:off x="3294734" y="1222220"/>
                <a:ext cx="2905933" cy="336223"/>
              </a:xfrm>
              <a:custGeom>
                <a:avLst/>
                <a:gdLst/>
                <a:ahLst/>
                <a:cxnLst/>
                <a:rect l="0" t="0" r="0" b="0"/>
                <a:pathLst>
                  <a:path>
                    <a:moveTo>
                      <a:pt x="2905933" y="0"/>
                    </a:moveTo>
                    <a:lnTo>
                      <a:pt x="2905933" y="168111"/>
                    </a:lnTo>
                    <a:lnTo>
                      <a:pt x="0" y="168111"/>
                    </a:lnTo>
                    <a:lnTo>
                      <a:pt x="0" y="336223"/>
                    </a:lnTo>
                  </a:path>
                </a:pathLst>
              </a:custGeom>
              <a:noFill/>
              <a:ln w="38100">
                <a:solidFill>
                  <a:schemeClr val="tx1">
                    <a:lumMod val="65000"/>
                    <a:lumOff val="35000"/>
                  </a:schemeClr>
                </a:solidFill>
              </a:ln>
              <a:scene3d>
                <a:camera prst="orthographicFront"/>
                <a:lightRig rig="threePt" dir="t">
                  <a:rot lat="0" lon="0" rev="7500000"/>
                </a:lightRig>
              </a:scene3d>
              <a:sp3d z="-40000" prstMaterial="matte"/>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sp>
          <p:grpSp>
            <p:nvGrpSpPr>
              <p:cNvPr id="21" name="Group 23"/>
              <p:cNvGrpSpPr/>
              <p:nvPr/>
            </p:nvGrpSpPr>
            <p:grpSpPr>
              <a:xfrm>
                <a:off x="4574169" y="421687"/>
                <a:ext cx="3252996" cy="800532"/>
                <a:chOff x="4345569" y="2586"/>
                <a:chExt cx="3252996" cy="800532"/>
              </a:xfrm>
              <a:scene3d>
                <a:camera prst="orthographicFront"/>
                <a:lightRig rig="soft" dir="t"/>
              </a:scene3d>
            </p:grpSpPr>
            <p:sp>
              <p:nvSpPr>
                <p:cNvPr id="85" name="Rectangle 84"/>
                <p:cNvSpPr/>
                <p:nvPr/>
              </p:nvSpPr>
              <p:spPr>
                <a:xfrm>
                  <a:off x="4345569" y="2586"/>
                  <a:ext cx="3252996"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86" name="Rectangle 85"/>
                <p:cNvSpPr/>
                <p:nvPr/>
              </p:nvSpPr>
              <p:spPr>
                <a:xfrm>
                  <a:off x="4345569" y="2586"/>
                  <a:ext cx="3252996"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20320" tIns="20320" rIns="20320" bIns="20320" numCol="1" spcCol="1270" anchor="ctr" anchorCtr="0">
                  <a:noAutofit/>
                </a:bodyPr>
                <a:lstStyle/>
                <a:p>
                  <a:pPr algn="ctr" defTabSz="1421888">
                    <a:lnSpc>
                      <a:spcPct val="90000"/>
                    </a:lnSpc>
                    <a:spcBef>
                      <a:spcPct val="0"/>
                    </a:spcBef>
                    <a:spcAft>
                      <a:spcPct val="35000"/>
                    </a:spcAft>
                  </a:pPr>
                  <a:r>
                    <a:rPr lang="fa-IR" sz="3200" dirty="0">
                      <a:solidFill>
                        <a:srgbClr val="5C5C5C"/>
                      </a:solidFill>
                      <a:cs typeface="B Kamran" pitchFamily="2" charset="-78"/>
                    </a:rPr>
                    <a:t>مبانی و اصول طراحی شهری</a:t>
                  </a:r>
                  <a:endParaRPr lang="en-US" sz="3200" dirty="0">
                    <a:solidFill>
                      <a:srgbClr val="5C5C5C"/>
                    </a:solidFill>
                    <a:cs typeface="B Kamran" pitchFamily="2" charset="-78"/>
                  </a:endParaRPr>
                </a:p>
              </p:txBody>
            </p:sp>
          </p:grpSp>
          <p:grpSp>
            <p:nvGrpSpPr>
              <p:cNvPr id="24" name="Group 24"/>
              <p:cNvGrpSpPr/>
              <p:nvPr/>
            </p:nvGrpSpPr>
            <p:grpSpPr>
              <a:xfrm>
                <a:off x="2494201" y="1558443"/>
                <a:ext cx="1601065" cy="800532"/>
                <a:chOff x="2265601" y="1139342"/>
                <a:chExt cx="1601065" cy="800532"/>
              </a:xfrm>
              <a:scene3d>
                <a:camera prst="orthographicFront"/>
                <a:lightRig rig="soft" dir="t"/>
              </a:scene3d>
            </p:grpSpPr>
            <p:sp>
              <p:nvSpPr>
                <p:cNvPr id="83" name="Rectangle 82"/>
                <p:cNvSpPr/>
                <p:nvPr/>
              </p:nvSpPr>
              <p:spPr>
                <a:xfrm>
                  <a:off x="2265601" y="1139342"/>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84" name="Rectangle 83"/>
                <p:cNvSpPr/>
                <p:nvPr/>
              </p:nvSpPr>
              <p:spPr>
                <a:xfrm>
                  <a:off x="2265601" y="1139342"/>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7780" tIns="17780" rIns="17780" bIns="17780" numCol="1" spcCol="1270" anchor="ctr" anchorCtr="0">
                  <a:noAutofit/>
                </a:bodyPr>
                <a:lstStyle/>
                <a:p>
                  <a:pPr algn="ctr" defTabSz="1244151">
                    <a:lnSpc>
                      <a:spcPct val="90000"/>
                    </a:lnSpc>
                    <a:spcBef>
                      <a:spcPct val="0"/>
                    </a:spcBef>
                    <a:spcAft>
                      <a:spcPct val="35000"/>
                    </a:spcAft>
                  </a:pPr>
                  <a:r>
                    <a:rPr lang="fa-IR" sz="2800" dirty="0">
                      <a:solidFill>
                        <a:srgbClr val="5C5C5C"/>
                      </a:solidFill>
                      <a:cs typeface="B Kamran" pitchFamily="2" charset="-78"/>
                    </a:rPr>
                    <a:t>مرحله طراحی</a:t>
                  </a:r>
                  <a:endParaRPr lang="en-US" sz="2800" dirty="0">
                    <a:solidFill>
                      <a:srgbClr val="5C5C5C"/>
                    </a:solidFill>
                    <a:cs typeface="B Kamran" pitchFamily="2" charset="-78"/>
                  </a:endParaRPr>
                </a:p>
              </p:txBody>
            </p:sp>
          </p:grpSp>
          <p:grpSp>
            <p:nvGrpSpPr>
              <p:cNvPr id="25" name="Group 25"/>
              <p:cNvGrpSpPr/>
              <p:nvPr/>
            </p:nvGrpSpPr>
            <p:grpSpPr>
              <a:xfrm>
                <a:off x="556912" y="2695200"/>
                <a:ext cx="1601065" cy="800532"/>
                <a:chOff x="328312" y="2276099"/>
                <a:chExt cx="1601065" cy="800532"/>
              </a:xfrm>
              <a:scene3d>
                <a:camera prst="orthographicFront"/>
                <a:lightRig rig="soft" dir="t"/>
              </a:scene3d>
            </p:grpSpPr>
            <p:sp>
              <p:nvSpPr>
                <p:cNvPr id="81" name="Rectangle 80"/>
                <p:cNvSpPr/>
                <p:nvPr/>
              </p:nvSpPr>
              <p:spPr>
                <a:xfrm>
                  <a:off x="328312"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82" name="Rectangle 81"/>
                <p:cNvSpPr/>
                <p:nvPr/>
              </p:nvSpPr>
              <p:spPr>
                <a:xfrm>
                  <a:off x="328312"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0851">
                    <a:lnSpc>
                      <a:spcPct val="90000"/>
                    </a:lnSpc>
                    <a:spcBef>
                      <a:spcPct val="0"/>
                    </a:spcBef>
                    <a:spcAft>
                      <a:spcPct val="35000"/>
                    </a:spcAft>
                  </a:pPr>
                  <a:r>
                    <a:rPr lang="fa-IR" dirty="0">
                      <a:solidFill>
                        <a:srgbClr val="5C5C5C"/>
                      </a:solidFill>
                      <a:cs typeface="B Kamran" pitchFamily="2" charset="-78"/>
                    </a:rPr>
                    <a:t>3-ارائه طرح و شرح آن</a:t>
                  </a:r>
                  <a:endParaRPr lang="en-US" dirty="0">
                    <a:solidFill>
                      <a:srgbClr val="5C5C5C"/>
                    </a:solidFill>
                    <a:cs typeface="B Kamran" pitchFamily="2" charset="-78"/>
                  </a:endParaRPr>
                </a:p>
              </p:txBody>
            </p:sp>
          </p:grpSp>
          <p:grpSp>
            <p:nvGrpSpPr>
              <p:cNvPr id="26" name="Group 27"/>
              <p:cNvGrpSpPr/>
              <p:nvPr/>
            </p:nvGrpSpPr>
            <p:grpSpPr>
              <a:xfrm>
                <a:off x="2209801" y="2695200"/>
                <a:ext cx="2133600" cy="848532"/>
                <a:chOff x="2265601" y="2276099"/>
                <a:chExt cx="1601065" cy="848532"/>
              </a:xfrm>
              <a:scene3d>
                <a:camera prst="orthographicFront"/>
                <a:lightRig rig="soft" dir="t"/>
              </a:scene3d>
            </p:grpSpPr>
            <p:sp>
              <p:nvSpPr>
                <p:cNvPr id="77" name="Rectangle 76"/>
                <p:cNvSpPr/>
                <p:nvPr/>
              </p:nvSpPr>
              <p:spPr>
                <a:xfrm>
                  <a:off x="2265601"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8" name="Rectangle 77"/>
                <p:cNvSpPr/>
                <p:nvPr/>
              </p:nvSpPr>
              <p:spPr>
                <a:xfrm>
                  <a:off x="2379962" y="2324099"/>
                  <a:ext cx="1428266"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0851">
                    <a:lnSpc>
                      <a:spcPct val="90000"/>
                    </a:lnSpc>
                    <a:spcBef>
                      <a:spcPct val="0"/>
                    </a:spcBef>
                    <a:spcAft>
                      <a:spcPct val="35000"/>
                    </a:spcAft>
                  </a:pPr>
                  <a:r>
                    <a:rPr lang="fa-IR" dirty="0">
                      <a:solidFill>
                        <a:srgbClr val="5C5C5C"/>
                      </a:solidFill>
                      <a:cs typeface="B Kamran" pitchFamily="2" charset="-78"/>
                    </a:rPr>
                    <a:t>2-ارائه سیاست ها و چارچوب طراحی شهری</a:t>
                  </a:r>
                  <a:endParaRPr lang="en-US" dirty="0">
                    <a:solidFill>
                      <a:srgbClr val="5C5C5C"/>
                    </a:solidFill>
                    <a:cs typeface="B Kamran" pitchFamily="2" charset="-78"/>
                  </a:endParaRPr>
                </a:p>
              </p:txBody>
            </p:sp>
          </p:grpSp>
          <p:grpSp>
            <p:nvGrpSpPr>
              <p:cNvPr id="27" name="Group 28"/>
              <p:cNvGrpSpPr/>
              <p:nvPr/>
            </p:nvGrpSpPr>
            <p:grpSpPr>
              <a:xfrm>
                <a:off x="4431490" y="2695200"/>
                <a:ext cx="1601065" cy="800532"/>
                <a:chOff x="4202890" y="2276099"/>
                <a:chExt cx="1601065" cy="800532"/>
              </a:xfrm>
              <a:scene3d>
                <a:camera prst="orthographicFront"/>
                <a:lightRig rig="soft" dir="t"/>
              </a:scene3d>
            </p:grpSpPr>
            <p:sp>
              <p:nvSpPr>
                <p:cNvPr id="75" name="Rectangle 74"/>
                <p:cNvSpPr/>
                <p:nvPr/>
              </p:nvSpPr>
              <p:spPr>
                <a:xfrm>
                  <a:off x="4202890"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6" name="Rectangle 75"/>
                <p:cNvSpPr/>
                <p:nvPr/>
              </p:nvSpPr>
              <p:spPr>
                <a:xfrm>
                  <a:off x="4202890"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0851">
                    <a:lnSpc>
                      <a:spcPct val="90000"/>
                    </a:lnSpc>
                    <a:spcBef>
                      <a:spcPct val="0"/>
                    </a:spcBef>
                    <a:spcAft>
                      <a:spcPct val="35000"/>
                    </a:spcAft>
                  </a:pPr>
                  <a:r>
                    <a:rPr lang="fa-IR" dirty="0">
                      <a:solidFill>
                        <a:srgbClr val="5C5C5C"/>
                      </a:solidFill>
                      <a:cs typeface="B Kamran" pitchFamily="2" charset="-78"/>
                    </a:rPr>
                    <a:t>1-تجزیه و تحلیل</a:t>
                  </a:r>
                  <a:endParaRPr lang="en-US" dirty="0">
                    <a:solidFill>
                      <a:srgbClr val="5C5C5C"/>
                    </a:solidFill>
                    <a:cs typeface="B Kamran" pitchFamily="2" charset="-78"/>
                  </a:endParaRPr>
                </a:p>
              </p:txBody>
            </p:sp>
          </p:grpSp>
          <p:grpSp>
            <p:nvGrpSpPr>
              <p:cNvPr id="28" name="Group 29"/>
              <p:cNvGrpSpPr/>
              <p:nvPr/>
            </p:nvGrpSpPr>
            <p:grpSpPr>
              <a:xfrm>
                <a:off x="8306068" y="1558443"/>
                <a:ext cx="1601065" cy="800532"/>
                <a:chOff x="8077468" y="1139342"/>
                <a:chExt cx="1601065" cy="800532"/>
              </a:xfrm>
              <a:scene3d>
                <a:camera prst="orthographicFront"/>
                <a:lightRig rig="soft" dir="t"/>
              </a:scene3d>
            </p:grpSpPr>
            <p:sp>
              <p:nvSpPr>
                <p:cNvPr id="73" name="Rectangle 72"/>
                <p:cNvSpPr/>
                <p:nvPr/>
              </p:nvSpPr>
              <p:spPr>
                <a:xfrm>
                  <a:off x="8077468" y="1139342"/>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4" name="Rectangle 73"/>
                <p:cNvSpPr/>
                <p:nvPr/>
              </p:nvSpPr>
              <p:spPr>
                <a:xfrm>
                  <a:off x="8077468" y="1139342"/>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7780" tIns="17780" rIns="17780" bIns="17780" numCol="1" spcCol="1270" anchor="ctr" anchorCtr="0">
                  <a:noAutofit/>
                </a:bodyPr>
                <a:lstStyle/>
                <a:p>
                  <a:pPr algn="ctr" defTabSz="1244151" rtl="1">
                    <a:lnSpc>
                      <a:spcPct val="90000"/>
                    </a:lnSpc>
                    <a:spcBef>
                      <a:spcPct val="0"/>
                    </a:spcBef>
                    <a:spcAft>
                      <a:spcPct val="35000"/>
                    </a:spcAft>
                  </a:pPr>
                  <a:r>
                    <a:rPr lang="fa-IR" sz="2800" dirty="0">
                      <a:solidFill>
                        <a:srgbClr val="5C5C5C"/>
                      </a:solidFill>
                      <a:cs typeface="B Kamran" pitchFamily="2" charset="-78"/>
                    </a:rPr>
                    <a:t>مرحله شناخت</a:t>
                  </a:r>
                  <a:endParaRPr lang="en-US" sz="2800" dirty="0">
                    <a:solidFill>
                      <a:srgbClr val="5C5C5C"/>
                    </a:solidFill>
                    <a:cs typeface="B Kamran" pitchFamily="2" charset="-78"/>
                  </a:endParaRPr>
                </a:p>
              </p:txBody>
            </p:sp>
          </p:grpSp>
          <p:grpSp>
            <p:nvGrpSpPr>
              <p:cNvPr id="29" name="Group 30"/>
              <p:cNvGrpSpPr/>
              <p:nvPr/>
            </p:nvGrpSpPr>
            <p:grpSpPr>
              <a:xfrm>
                <a:off x="6368779" y="2695200"/>
                <a:ext cx="1601065" cy="800532"/>
                <a:chOff x="6140179" y="2276099"/>
                <a:chExt cx="1601065" cy="800532"/>
              </a:xfrm>
              <a:scene3d>
                <a:camera prst="orthographicFront"/>
                <a:lightRig rig="soft" dir="t"/>
              </a:scene3d>
            </p:grpSpPr>
            <p:sp>
              <p:nvSpPr>
                <p:cNvPr id="71" name="Rectangle 70"/>
                <p:cNvSpPr/>
                <p:nvPr/>
              </p:nvSpPr>
              <p:spPr>
                <a:xfrm>
                  <a:off x="6140179"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2" name="Rectangle 71"/>
                <p:cNvSpPr/>
                <p:nvPr/>
              </p:nvSpPr>
              <p:spPr>
                <a:xfrm>
                  <a:off x="6140179"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0851">
                    <a:lnSpc>
                      <a:spcPct val="90000"/>
                    </a:lnSpc>
                    <a:spcBef>
                      <a:spcPct val="0"/>
                    </a:spcBef>
                    <a:spcAft>
                      <a:spcPct val="35000"/>
                    </a:spcAft>
                  </a:pPr>
                  <a:r>
                    <a:rPr lang="fa-IR" dirty="0">
                      <a:solidFill>
                        <a:srgbClr val="5C5C5C"/>
                      </a:solidFill>
                      <a:cs typeface="B Kamran" pitchFamily="2" charset="-78"/>
                    </a:rPr>
                    <a:t>3-زیست محیطی</a:t>
                  </a:r>
                  <a:endParaRPr lang="en-US" dirty="0">
                    <a:solidFill>
                      <a:srgbClr val="5C5C5C"/>
                    </a:solidFill>
                    <a:cs typeface="B Kamran" pitchFamily="2" charset="-78"/>
                  </a:endParaRPr>
                </a:p>
              </p:txBody>
            </p:sp>
          </p:grpSp>
          <p:grpSp>
            <p:nvGrpSpPr>
              <p:cNvPr id="30" name="Group 31"/>
              <p:cNvGrpSpPr/>
              <p:nvPr/>
            </p:nvGrpSpPr>
            <p:grpSpPr>
              <a:xfrm>
                <a:off x="6683644" y="3848103"/>
                <a:ext cx="1636923" cy="800532"/>
                <a:chOff x="6455044" y="3429002"/>
                <a:chExt cx="1636923" cy="800532"/>
              </a:xfrm>
              <a:scene3d>
                <a:camera prst="orthographicFront"/>
                <a:lightRig rig="soft" dir="t"/>
              </a:scene3d>
            </p:grpSpPr>
            <p:sp>
              <p:nvSpPr>
                <p:cNvPr id="69" name="Rectangle 68"/>
                <p:cNvSpPr/>
                <p:nvPr/>
              </p:nvSpPr>
              <p:spPr>
                <a:xfrm>
                  <a:off x="6455044" y="3429002"/>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70" name="Rectangle 69"/>
                <p:cNvSpPr/>
                <p:nvPr/>
              </p:nvSpPr>
              <p:spPr>
                <a:xfrm>
                  <a:off x="6490902" y="3429002"/>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3-1 آسایش اقلیمی</a:t>
                  </a:r>
                  <a:endParaRPr lang="en-US" sz="2200" dirty="0">
                    <a:solidFill>
                      <a:srgbClr val="5C5C5C"/>
                    </a:solidFill>
                    <a:cs typeface="B Kamran" pitchFamily="2" charset="-78"/>
                  </a:endParaRPr>
                </a:p>
              </p:txBody>
            </p:sp>
          </p:grpSp>
          <p:grpSp>
            <p:nvGrpSpPr>
              <p:cNvPr id="31" name="Group 32"/>
              <p:cNvGrpSpPr/>
              <p:nvPr/>
            </p:nvGrpSpPr>
            <p:grpSpPr>
              <a:xfrm>
                <a:off x="6769045" y="4968712"/>
                <a:ext cx="1601065" cy="800532"/>
                <a:chOff x="6540445" y="4549611"/>
                <a:chExt cx="1601065" cy="800532"/>
              </a:xfrm>
              <a:scene3d>
                <a:camera prst="orthographicFront"/>
                <a:lightRig rig="soft" dir="t"/>
              </a:scene3d>
            </p:grpSpPr>
            <p:sp>
              <p:nvSpPr>
                <p:cNvPr id="67" name="Rectangle 66"/>
                <p:cNvSpPr/>
                <p:nvPr/>
              </p:nvSpPr>
              <p:spPr>
                <a:xfrm>
                  <a:off x="6540445" y="4549611"/>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8" name="Rectangle 67"/>
                <p:cNvSpPr/>
                <p:nvPr/>
              </p:nvSpPr>
              <p:spPr>
                <a:xfrm>
                  <a:off x="6542675" y="4549611"/>
                  <a:ext cx="159279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3-2 کیفیت اکولوژیک</a:t>
                  </a:r>
                  <a:endParaRPr lang="en-US" sz="2200" dirty="0">
                    <a:solidFill>
                      <a:srgbClr val="5C5C5C"/>
                    </a:solidFill>
                    <a:cs typeface="B Kamran" pitchFamily="2" charset="-78"/>
                  </a:endParaRPr>
                </a:p>
              </p:txBody>
            </p:sp>
          </p:grpSp>
          <p:grpSp>
            <p:nvGrpSpPr>
              <p:cNvPr id="32" name="Group 33"/>
              <p:cNvGrpSpPr/>
              <p:nvPr/>
            </p:nvGrpSpPr>
            <p:grpSpPr>
              <a:xfrm>
                <a:off x="6769045" y="6105469"/>
                <a:ext cx="1765354" cy="800532"/>
                <a:chOff x="6540445" y="5686368"/>
                <a:chExt cx="1765354" cy="800532"/>
              </a:xfrm>
              <a:scene3d>
                <a:camera prst="orthographicFront"/>
                <a:lightRig rig="soft" dir="t"/>
              </a:scene3d>
            </p:grpSpPr>
            <p:sp>
              <p:nvSpPr>
                <p:cNvPr id="65" name="Rectangle 64"/>
                <p:cNvSpPr/>
                <p:nvPr/>
              </p:nvSpPr>
              <p:spPr>
                <a:xfrm>
                  <a:off x="6540445" y="5686368"/>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6" name="Rectangle 65"/>
                <p:cNvSpPr/>
                <p:nvPr/>
              </p:nvSpPr>
              <p:spPr>
                <a:xfrm>
                  <a:off x="6704734" y="5686368"/>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3-3آلودگی ها</a:t>
                  </a:r>
                  <a:endParaRPr lang="en-US" sz="2200" dirty="0">
                    <a:solidFill>
                      <a:srgbClr val="5C5C5C"/>
                    </a:solidFill>
                    <a:cs typeface="B Kamran" pitchFamily="2" charset="-78"/>
                  </a:endParaRPr>
                </a:p>
              </p:txBody>
            </p:sp>
          </p:grpSp>
          <p:grpSp>
            <p:nvGrpSpPr>
              <p:cNvPr id="33" name="Group 34"/>
              <p:cNvGrpSpPr/>
              <p:nvPr/>
            </p:nvGrpSpPr>
            <p:grpSpPr>
              <a:xfrm>
                <a:off x="8306068" y="2695200"/>
                <a:ext cx="1601065" cy="800532"/>
                <a:chOff x="8077468" y="2276099"/>
                <a:chExt cx="1601065" cy="800532"/>
              </a:xfrm>
              <a:scene3d>
                <a:camera prst="orthographicFront"/>
                <a:lightRig rig="soft" dir="t"/>
              </a:scene3d>
            </p:grpSpPr>
            <p:sp>
              <p:nvSpPr>
                <p:cNvPr id="63" name="Rectangle 62"/>
                <p:cNvSpPr/>
                <p:nvPr/>
              </p:nvSpPr>
              <p:spPr>
                <a:xfrm>
                  <a:off x="8077468"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4" name="Rectangle 63"/>
                <p:cNvSpPr/>
                <p:nvPr/>
              </p:nvSpPr>
              <p:spPr>
                <a:xfrm>
                  <a:off x="8077468"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0851">
                    <a:lnSpc>
                      <a:spcPct val="90000"/>
                    </a:lnSpc>
                    <a:spcBef>
                      <a:spcPct val="0"/>
                    </a:spcBef>
                    <a:spcAft>
                      <a:spcPct val="35000"/>
                    </a:spcAft>
                  </a:pPr>
                  <a:r>
                    <a:rPr lang="fa-IR" dirty="0">
                      <a:solidFill>
                        <a:srgbClr val="5C5C5C"/>
                      </a:solidFill>
                      <a:cs typeface="B Kamran" pitchFamily="2" charset="-78"/>
                    </a:rPr>
                    <a:t>2-تجربی-زیبایی شناختی</a:t>
                  </a:r>
                  <a:endParaRPr lang="en-US" dirty="0">
                    <a:solidFill>
                      <a:srgbClr val="5C5C5C"/>
                    </a:solidFill>
                    <a:cs typeface="B Kamran" pitchFamily="2" charset="-78"/>
                  </a:endParaRPr>
                </a:p>
              </p:txBody>
            </p:sp>
          </p:grpSp>
          <p:grpSp>
            <p:nvGrpSpPr>
              <p:cNvPr id="34" name="Group 35"/>
              <p:cNvGrpSpPr/>
              <p:nvPr/>
            </p:nvGrpSpPr>
            <p:grpSpPr>
              <a:xfrm>
                <a:off x="8706334" y="3831956"/>
                <a:ext cx="1601065" cy="800532"/>
                <a:chOff x="8477734" y="3412855"/>
                <a:chExt cx="1601065" cy="800532"/>
              </a:xfrm>
              <a:scene3d>
                <a:camera prst="orthographicFront"/>
                <a:lightRig rig="soft" dir="t"/>
              </a:scene3d>
            </p:grpSpPr>
            <p:sp>
              <p:nvSpPr>
                <p:cNvPr id="61" name="Rectangle 60"/>
                <p:cNvSpPr/>
                <p:nvPr/>
              </p:nvSpPr>
              <p:spPr>
                <a:xfrm>
                  <a:off x="8477734" y="3412855"/>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2" name="Rectangle 61"/>
                <p:cNvSpPr/>
                <p:nvPr/>
              </p:nvSpPr>
              <p:spPr>
                <a:xfrm>
                  <a:off x="8477734" y="3412855"/>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2-1  کیفیت محیط کالبدی</a:t>
                  </a:r>
                  <a:endParaRPr lang="en-US" sz="2200" dirty="0">
                    <a:solidFill>
                      <a:srgbClr val="5C5C5C"/>
                    </a:solidFill>
                    <a:cs typeface="B Kamran" pitchFamily="2" charset="-78"/>
                  </a:endParaRPr>
                </a:p>
              </p:txBody>
            </p:sp>
          </p:grpSp>
          <p:grpSp>
            <p:nvGrpSpPr>
              <p:cNvPr id="35" name="Group 36"/>
              <p:cNvGrpSpPr/>
              <p:nvPr/>
            </p:nvGrpSpPr>
            <p:grpSpPr>
              <a:xfrm>
                <a:off x="8706334" y="4968712"/>
                <a:ext cx="1601065" cy="800532"/>
                <a:chOff x="8477734" y="4549611"/>
                <a:chExt cx="1601065" cy="800532"/>
              </a:xfrm>
              <a:scene3d>
                <a:camera prst="orthographicFront"/>
                <a:lightRig rig="soft" dir="t"/>
              </a:scene3d>
            </p:grpSpPr>
            <p:sp>
              <p:nvSpPr>
                <p:cNvPr id="59" name="Rectangle 58"/>
                <p:cNvSpPr/>
                <p:nvPr/>
              </p:nvSpPr>
              <p:spPr>
                <a:xfrm>
                  <a:off x="8477734" y="4549611"/>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60" name="Rectangle 59"/>
                <p:cNvSpPr/>
                <p:nvPr/>
              </p:nvSpPr>
              <p:spPr>
                <a:xfrm>
                  <a:off x="8477734" y="4549611"/>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2-2 محیط ادراکی-حسی</a:t>
                  </a:r>
                  <a:endParaRPr lang="en-US" sz="2200" dirty="0">
                    <a:solidFill>
                      <a:srgbClr val="5C5C5C"/>
                    </a:solidFill>
                    <a:cs typeface="B Kamran" pitchFamily="2" charset="-78"/>
                  </a:endParaRPr>
                </a:p>
              </p:txBody>
            </p:sp>
          </p:grpSp>
          <p:grpSp>
            <p:nvGrpSpPr>
              <p:cNvPr id="36" name="Group 37"/>
              <p:cNvGrpSpPr/>
              <p:nvPr/>
            </p:nvGrpSpPr>
            <p:grpSpPr>
              <a:xfrm>
                <a:off x="8706334" y="6105469"/>
                <a:ext cx="1601065" cy="800532"/>
                <a:chOff x="8477734" y="5686368"/>
                <a:chExt cx="1601065" cy="800532"/>
              </a:xfrm>
              <a:scene3d>
                <a:camera prst="orthographicFront"/>
                <a:lightRig rig="soft" dir="t"/>
              </a:scene3d>
            </p:grpSpPr>
            <p:sp>
              <p:nvSpPr>
                <p:cNvPr id="57" name="Rectangle 56"/>
                <p:cNvSpPr/>
                <p:nvPr/>
              </p:nvSpPr>
              <p:spPr>
                <a:xfrm>
                  <a:off x="8477734" y="5686368"/>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8" name="Rectangle 57"/>
                <p:cNvSpPr/>
                <p:nvPr/>
              </p:nvSpPr>
              <p:spPr>
                <a:xfrm>
                  <a:off x="8477734" y="5686368"/>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3-2 محیط ادراکی-ذهنی</a:t>
                  </a:r>
                  <a:endParaRPr lang="en-US" sz="2200" dirty="0">
                    <a:solidFill>
                      <a:srgbClr val="5C5C5C"/>
                    </a:solidFill>
                    <a:cs typeface="B Kamran" pitchFamily="2" charset="-78"/>
                  </a:endParaRPr>
                </a:p>
              </p:txBody>
            </p:sp>
          </p:grpSp>
          <p:grpSp>
            <p:nvGrpSpPr>
              <p:cNvPr id="37" name="Group 38"/>
              <p:cNvGrpSpPr/>
              <p:nvPr/>
            </p:nvGrpSpPr>
            <p:grpSpPr>
              <a:xfrm>
                <a:off x="10243356" y="2695200"/>
                <a:ext cx="1601065" cy="800532"/>
                <a:chOff x="10014756" y="2276099"/>
                <a:chExt cx="1601065" cy="800532"/>
              </a:xfrm>
              <a:scene3d>
                <a:camera prst="orthographicFront"/>
                <a:lightRig rig="soft" dir="t"/>
              </a:scene3d>
            </p:grpSpPr>
            <p:sp>
              <p:nvSpPr>
                <p:cNvPr id="55" name="Rectangle 54"/>
                <p:cNvSpPr/>
                <p:nvPr/>
              </p:nvSpPr>
              <p:spPr>
                <a:xfrm>
                  <a:off x="10014756" y="2276099"/>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6" name="Rectangle 55"/>
                <p:cNvSpPr/>
                <p:nvPr/>
              </p:nvSpPr>
              <p:spPr>
                <a:xfrm>
                  <a:off x="10014756" y="2276099"/>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5875" tIns="15875" rIns="15875" bIns="15875" numCol="1" spcCol="1270" anchor="ctr" anchorCtr="0">
                  <a:noAutofit/>
                </a:bodyPr>
                <a:lstStyle/>
                <a:p>
                  <a:pPr algn="ctr" defTabSz="1110851">
                    <a:lnSpc>
                      <a:spcPct val="90000"/>
                    </a:lnSpc>
                    <a:spcBef>
                      <a:spcPct val="0"/>
                    </a:spcBef>
                    <a:spcAft>
                      <a:spcPct val="35000"/>
                    </a:spcAft>
                  </a:pPr>
                  <a:r>
                    <a:rPr lang="fa-IR" dirty="0">
                      <a:solidFill>
                        <a:srgbClr val="5C5C5C"/>
                      </a:solidFill>
                      <a:cs typeface="B Kamran" pitchFamily="2" charset="-78"/>
                    </a:rPr>
                    <a:t>1-عملکردی</a:t>
                  </a:r>
                  <a:endParaRPr lang="en-US" dirty="0">
                    <a:solidFill>
                      <a:srgbClr val="5C5C5C"/>
                    </a:solidFill>
                    <a:cs typeface="B Kamran" pitchFamily="2" charset="-78"/>
                  </a:endParaRPr>
                </a:p>
              </p:txBody>
            </p:sp>
          </p:grpSp>
          <p:grpSp>
            <p:nvGrpSpPr>
              <p:cNvPr id="38" name="Group 39"/>
              <p:cNvGrpSpPr/>
              <p:nvPr/>
            </p:nvGrpSpPr>
            <p:grpSpPr>
              <a:xfrm>
                <a:off x="10643623" y="3831956"/>
                <a:ext cx="1601065" cy="800532"/>
                <a:chOff x="10415023" y="3412855"/>
                <a:chExt cx="1601065" cy="800532"/>
              </a:xfrm>
              <a:scene3d>
                <a:camera prst="orthographicFront"/>
                <a:lightRig rig="soft" dir="t"/>
              </a:scene3d>
            </p:grpSpPr>
            <p:sp>
              <p:nvSpPr>
                <p:cNvPr id="53" name="Rectangle 52"/>
                <p:cNvSpPr/>
                <p:nvPr/>
              </p:nvSpPr>
              <p:spPr>
                <a:xfrm>
                  <a:off x="10415023" y="3412855"/>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4" name="Rectangle 53"/>
                <p:cNvSpPr/>
                <p:nvPr/>
              </p:nvSpPr>
              <p:spPr>
                <a:xfrm>
                  <a:off x="10415023" y="3412855"/>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1-1 کاربری زمین</a:t>
                  </a:r>
                  <a:endParaRPr lang="en-US" sz="2200" dirty="0">
                    <a:solidFill>
                      <a:srgbClr val="5C5C5C"/>
                    </a:solidFill>
                    <a:cs typeface="B Kamran" pitchFamily="2" charset="-78"/>
                  </a:endParaRPr>
                </a:p>
              </p:txBody>
            </p:sp>
          </p:grpSp>
          <p:grpSp>
            <p:nvGrpSpPr>
              <p:cNvPr id="39" name="Group 40"/>
              <p:cNvGrpSpPr/>
              <p:nvPr/>
            </p:nvGrpSpPr>
            <p:grpSpPr>
              <a:xfrm>
                <a:off x="10551458" y="4968712"/>
                <a:ext cx="1693230" cy="800532"/>
                <a:chOff x="10322858" y="4549611"/>
                <a:chExt cx="1693230" cy="800532"/>
              </a:xfrm>
              <a:scene3d>
                <a:camera prst="orthographicFront"/>
                <a:lightRig rig="soft" dir="t"/>
              </a:scene3d>
            </p:grpSpPr>
            <p:sp>
              <p:nvSpPr>
                <p:cNvPr id="51" name="Rectangle 50"/>
                <p:cNvSpPr/>
                <p:nvPr/>
              </p:nvSpPr>
              <p:spPr>
                <a:xfrm>
                  <a:off x="10415023" y="4549611"/>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2" name="Rectangle 51"/>
                <p:cNvSpPr/>
                <p:nvPr/>
              </p:nvSpPr>
              <p:spPr>
                <a:xfrm>
                  <a:off x="10322858" y="4549611"/>
                  <a:ext cx="1640542"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r>
                    <a:rPr lang="fa-IR" sz="2200" dirty="0">
                      <a:solidFill>
                        <a:srgbClr val="5C5C5C"/>
                      </a:solidFill>
                      <a:cs typeface="B Kamran" pitchFamily="2" charset="-78"/>
                    </a:rPr>
                    <a:t>1-2شبکه حمل و نقل</a:t>
                  </a:r>
                  <a:endParaRPr lang="en-US" sz="2200" dirty="0">
                    <a:solidFill>
                      <a:srgbClr val="5C5C5C"/>
                    </a:solidFill>
                    <a:cs typeface="B Kamran" pitchFamily="2" charset="-78"/>
                  </a:endParaRPr>
                </a:p>
              </p:txBody>
            </p:sp>
          </p:grpSp>
          <p:grpSp>
            <p:nvGrpSpPr>
              <p:cNvPr id="40" name="Group 41"/>
              <p:cNvGrpSpPr/>
              <p:nvPr/>
            </p:nvGrpSpPr>
            <p:grpSpPr>
              <a:xfrm>
                <a:off x="10496805" y="6105469"/>
                <a:ext cx="1747883" cy="800532"/>
                <a:chOff x="10268205" y="5686368"/>
                <a:chExt cx="1747883" cy="800532"/>
              </a:xfrm>
              <a:scene3d>
                <a:camera prst="orthographicFront"/>
                <a:lightRig rig="soft" dir="t"/>
              </a:scene3d>
            </p:grpSpPr>
            <p:sp>
              <p:nvSpPr>
                <p:cNvPr id="49" name="Rectangle 48"/>
                <p:cNvSpPr/>
                <p:nvPr/>
              </p:nvSpPr>
              <p:spPr>
                <a:xfrm>
                  <a:off x="10415023" y="5686368"/>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sp>
            <p:sp>
              <p:nvSpPr>
                <p:cNvPr id="50" name="Rectangle 49"/>
                <p:cNvSpPr/>
                <p:nvPr/>
              </p:nvSpPr>
              <p:spPr>
                <a:xfrm>
                  <a:off x="10268205" y="5686368"/>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r" defTabSz="977547">
                    <a:lnSpc>
                      <a:spcPct val="90000"/>
                    </a:lnSpc>
                    <a:spcBef>
                      <a:spcPct val="0"/>
                    </a:spcBef>
                    <a:spcAft>
                      <a:spcPct val="35000"/>
                    </a:spcAft>
                  </a:pPr>
                  <a:r>
                    <a:rPr lang="fa-IR" sz="2200" dirty="0">
                      <a:solidFill>
                        <a:srgbClr val="5C5C5C"/>
                      </a:solidFill>
                      <a:cs typeface="B Kamran" pitchFamily="2" charset="-78"/>
                    </a:rPr>
                    <a:t>1-3 فعالیت ها</a:t>
                  </a:r>
                  <a:endParaRPr lang="en-US" sz="2200" dirty="0">
                    <a:solidFill>
                      <a:srgbClr val="5C5C5C"/>
                    </a:solidFill>
                    <a:cs typeface="B Kamran" pitchFamily="2" charset="-78"/>
                  </a:endParaRPr>
                </a:p>
              </p:txBody>
            </p:sp>
          </p:grpSp>
          <p:grpSp>
            <p:nvGrpSpPr>
              <p:cNvPr id="41" name="Group 42"/>
              <p:cNvGrpSpPr/>
              <p:nvPr/>
            </p:nvGrpSpPr>
            <p:grpSpPr>
              <a:xfrm>
                <a:off x="10643623" y="7242225"/>
                <a:ext cx="1601065" cy="800532"/>
                <a:chOff x="10415023" y="6823124"/>
                <a:chExt cx="1601065" cy="800532"/>
              </a:xfrm>
              <a:scene3d>
                <a:camera prst="orthographicFront"/>
                <a:lightRig rig="soft" dir="t"/>
              </a:scene3d>
            </p:grpSpPr>
            <p:sp>
              <p:nvSpPr>
                <p:cNvPr id="47" name="Rectangle 46"/>
                <p:cNvSpPr/>
                <p:nvPr/>
              </p:nvSpPr>
              <p:spPr>
                <a:xfrm>
                  <a:off x="10415023" y="6823124"/>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txBody>
                <a:bodyPr anchor="ctr"/>
                <a:lstStyle/>
                <a:p>
                  <a:pPr algn="r" defTabSz="977547">
                    <a:lnSpc>
                      <a:spcPct val="90000"/>
                    </a:lnSpc>
                    <a:spcBef>
                      <a:spcPct val="0"/>
                    </a:spcBef>
                    <a:spcAft>
                      <a:spcPct val="35000"/>
                    </a:spcAft>
                  </a:pPr>
                  <a:endParaRPr lang="en-US" sz="2200" dirty="0">
                    <a:cs typeface="B Kamran" pitchFamily="2" charset="-78"/>
                  </a:endParaRPr>
                </a:p>
              </p:txBody>
            </p:sp>
            <p:sp>
              <p:nvSpPr>
                <p:cNvPr id="48" name="Rectangle 47"/>
                <p:cNvSpPr/>
                <p:nvPr/>
              </p:nvSpPr>
              <p:spPr>
                <a:xfrm>
                  <a:off x="10415023" y="6823124"/>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endParaRPr lang="en-US" sz="2200" dirty="0">
                    <a:solidFill>
                      <a:srgbClr val="5C5C5C"/>
                    </a:solidFill>
                    <a:cs typeface="B Kamran" pitchFamily="2" charset="-78"/>
                  </a:endParaRPr>
                </a:p>
              </p:txBody>
            </p:sp>
          </p:grpSp>
          <p:grpSp>
            <p:nvGrpSpPr>
              <p:cNvPr id="42" name="Group 43"/>
              <p:cNvGrpSpPr/>
              <p:nvPr/>
            </p:nvGrpSpPr>
            <p:grpSpPr>
              <a:xfrm>
                <a:off x="10643623" y="8378981"/>
                <a:ext cx="1601065" cy="800532"/>
                <a:chOff x="10415023" y="7959880"/>
                <a:chExt cx="1601065" cy="800532"/>
              </a:xfrm>
              <a:scene3d>
                <a:camera prst="orthographicFront"/>
                <a:lightRig rig="soft" dir="t"/>
              </a:scene3d>
            </p:grpSpPr>
            <p:sp>
              <p:nvSpPr>
                <p:cNvPr id="45" name="Rectangle 44"/>
                <p:cNvSpPr/>
                <p:nvPr/>
              </p:nvSpPr>
              <p:spPr>
                <a:xfrm>
                  <a:off x="10415023" y="7959880"/>
                  <a:ext cx="1601065" cy="800532"/>
                </a:xfrm>
                <a:prstGeom prst="rect">
                  <a:avLst/>
                </a:prstGeom>
                <a:solidFill>
                  <a:srgbClr val="A08E8E">
                    <a:alpha val="40000"/>
                  </a:srgbClr>
                </a:solidFill>
                <a:sp3d prstMaterial="powder">
                  <a:bevelT w="152400" h="50800" prst="softRound"/>
                </a:sp3d>
              </p:spPr>
              <p:style>
                <a:lnRef idx="0">
                  <a:schemeClr val="dk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2">
                    <a:hueOff val="0"/>
                    <a:satOff val="0"/>
                    <a:lumOff val="0"/>
                    <a:alphaOff val="0"/>
                  </a:schemeClr>
                </a:fontRef>
              </p:style>
              <p:txBody>
                <a:bodyPr anchor="ctr"/>
                <a:lstStyle/>
                <a:p>
                  <a:pPr algn="ctr"/>
                  <a:endParaRPr lang="en-US" sz="2200" dirty="0">
                    <a:cs typeface="B Kamran" pitchFamily="2" charset="-78"/>
                  </a:endParaRPr>
                </a:p>
              </p:txBody>
            </p:sp>
            <p:sp>
              <p:nvSpPr>
                <p:cNvPr id="46" name="Rectangle 45"/>
                <p:cNvSpPr/>
                <p:nvPr/>
              </p:nvSpPr>
              <p:spPr>
                <a:xfrm>
                  <a:off x="10415023" y="7959880"/>
                  <a:ext cx="1601065" cy="800532"/>
                </a:xfrm>
                <a:prstGeom prst="rect">
                  <a:avLst/>
                </a:prstGeom>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ctr" defTabSz="977547">
                    <a:lnSpc>
                      <a:spcPct val="90000"/>
                    </a:lnSpc>
                    <a:spcBef>
                      <a:spcPct val="0"/>
                    </a:spcBef>
                    <a:spcAft>
                      <a:spcPct val="35000"/>
                    </a:spcAft>
                  </a:pPr>
                  <a:endParaRPr lang="en-US" sz="2200" dirty="0">
                    <a:solidFill>
                      <a:srgbClr val="5C5C5C"/>
                    </a:solidFill>
                    <a:cs typeface="B Kamran" pitchFamily="2" charset="-78"/>
                  </a:endParaRPr>
                </a:p>
              </p:txBody>
            </p:sp>
          </p:grpSp>
        </p:grpSp>
        <p:sp>
          <p:nvSpPr>
            <p:cNvPr id="132" name="Rectangle 131"/>
            <p:cNvSpPr/>
            <p:nvPr/>
          </p:nvSpPr>
          <p:spPr>
            <a:xfrm>
              <a:off x="10425955" y="7276668"/>
              <a:ext cx="1601065" cy="800532"/>
            </a:xfrm>
            <a:prstGeom prst="rect">
              <a:avLst/>
            </a:prstGeom>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r" defTabSz="977547">
                <a:lnSpc>
                  <a:spcPct val="90000"/>
                </a:lnSpc>
                <a:spcBef>
                  <a:spcPct val="0"/>
                </a:spcBef>
                <a:spcAft>
                  <a:spcPct val="35000"/>
                </a:spcAft>
              </a:pPr>
              <a:r>
                <a:rPr lang="fa-IR" sz="2200" dirty="0">
                  <a:cs typeface="B Kamran" pitchFamily="2" charset="-78"/>
                </a:rPr>
                <a:t>1-4 ایمنی</a:t>
              </a:r>
              <a:endParaRPr lang="en-US" sz="2200" dirty="0">
                <a:cs typeface="B Kamran" pitchFamily="2" charset="-78"/>
              </a:endParaRPr>
            </a:p>
          </p:txBody>
        </p:sp>
        <p:sp>
          <p:nvSpPr>
            <p:cNvPr id="133" name="Rectangle 132"/>
            <p:cNvSpPr/>
            <p:nvPr/>
          </p:nvSpPr>
          <p:spPr>
            <a:xfrm>
              <a:off x="10457329" y="8382000"/>
              <a:ext cx="1601065" cy="800532"/>
            </a:xfrm>
            <a:prstGeom prst="rect">
              <a:avLst/>
            </a:prstGeom>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13970" tIns="13970" rIns="13970" bIns="13970" numCol="1" spcCol="1270" anchor="ctr" anchorCtr="0">
              <a:noAutofit/>
            </a:bodyPr>
            <a:lstStyle/>
            <a:p>
              <a:pPr algn="r" defTabSz="977547">
                <a:lnSpc>
                  <a:spcPct val="90000"/>
                </a:lnSpc>
                <a:spcBef>
                  <a:spcPct val="0"/>
                </a:spcBef>
                <a:spcAft>
                  <a:spcPct val="35000"/>
                </a:spcAft>
              </a:pPr>
              <a:r>
                <a:rPr lang="fa-IR" sz="2200" dirty="0">
                  <a:solidFill>
                    <a:srgbClr val="5C5C5C"/>
                  </a:solidFill>
                  <a:cs typeface="B Kamran" pitchFamily="2" charset="-78"/>
                </a:rPr>
                <a:t>1-5 امنیت</a:t>
              </a:r>
              <a:endParaRPr lang="en-US" sz="2200" dirty="0">
                <a:solidFill>
                  <a:srgbClr val="5C5C5C"/>
                </a:solidFill>
                <a:cs typeface="B Kamran" pitchFamily="2" charset="-78"/>
              </a:endParaRPr>
            </a:p>
          </p:txBody>
        </p:sp>
      </p:grpSp>
      <p:sp>
        <p:nvSpPr>
          <p:cNvPr id="138" name="Rectangle 137"/>
          <p:cNvSpPr/>
          <p:nvPr/>
        </p:nvSpPr>
        <p:spPr>
          <a:xfrm>
            <a:off x="2476503" y="1640543"/>
            <a:ext cx="1523999" cy="76200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7"/>
            <a:ext cx="12801600" cy="9601199"/>
          </a:xfrm>
          <a:prstGeom prst="rect">
            <a:avLst/>
          </a:prstGeom>
          <a:noFill/>
          <a:ln w="9525">
            <a:noFill/>
            <a:miter lim="800000"/>
            <a:headEnd/>
            <a:tailEnd/>
          </a:ln>
          <a:effectLst/>
        </p:spPr>
      </p:pic>
      <p:sp>
        <p:nvSpPr>
          <p:cNvPr id="7" name="TextBox 6"/>
          <p:cNvSpPr txBox="1"/>
          <p:nvPr/>
        </p:nvSpPr>
        <p:spPr>
          <a:xfrm>
            <a:off x="2667002" y="2"/>
            <a:ext cx="6461760" cy="1975600"/>
          </a:xfrm>
          <a:prstGeom prst="rect">
            <a:avLst/>
          </a:prstGeom>
          <a:noFill/>
        </p:spPr>
        <p:txBody>
          <a:bodyPr wrap="square" lIns="127631" tIns="63833" rIns="127631" bIns="63833" rtlCol="1">
            <a:spAutoFit/>
          </a:bodyPr>
          <a:lstStyle/>
          <a:p>
            <a:pPr algn="ct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2-ارائه سیاستها و چارچوب طراحی شهری</a:t>
            </a:r>
          </a:p>
        </p:txBody>
      </p:sp>
      <p:sp>
        <p:nvSpPr>
          <p:cNvPr id="4" name="TextBox 3"/>
          <p:cNvSpPr txBox="1"/>
          <p:nvPr/>
        </p:nvSpPr>
        <p:spPr>
          <a:xfrm>
            <a:off x="7467600" y="5528532"/>
            <a:ext cx="5029200" cy="2061830"/>
          </a:xfrm>
          <a:prstGeom prst="rect">
            <a:avLst/>
          </a:prstGeom>
          <a:noFill/>
        </p:spPr>
        <p:txBody>
          <a:bodyPr wrap="square" lIns="91148" tIns="45574" rIns="91148" bIns="45574" rtlCol="0">
            <a:spAutoFit/>
          </a:bodyPr>
          <a:lstStyle/>
          <a:p>
            <a:pPr algn="justLow" rtl="1"/>
            <a:r>
              <a:rPr lang="fa-IR" sz="3200" dirty="0">
                <a:cs typeface="B Kamran" pitchFamily="2" charset="-78"/>
              </a:rPr>
              <a:t>در این قسمت پس از شناخت امکانات و محدودیت هابه ارائه سیاستها و چارچوب طراحی شهری می پردازیم و به اختصار پروژه های قابل تعریف را معرفی می کنیم.</a:t>
            </a:r>
            <a:endParaRPr lang="en-US" sz="3200" dirty="0"/>
          </a:p>
        </p:txBody>
      </p:sp>
      <p:grpSp>
        <p:nvGrpSpPr>
          <p:cNvPr id="2" name="Group 5"/>
          <p:cNvGrpSpPr>
            <a:grpSpLocks noChangeAspect="1"/>
          </p:cNvGrpSpPr>
          <p:nvPr/>
        </p:nvGrpSpPr>
        <p:grpSpPr>
          <a:xfrm>
            <a:off x="7772399" y="1447803"/>
            <a:ext cx="4876584" cy="3657599"/>
            <a:chOff x="8367198" y="1600200"/>
            <a:chExt cx="4063818" cy="3048000"/>
          </a:xfrm>
        </p:grpSpPr>
        <p:pic>
          <p:nvPicPr>
            <p:cNvPr id="8"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9" name="Rectangle 8"/>
            <p:cNvSpPr/>
            <p:nvPr/>
          </p:nvSpPr>
          <p:spPr>
            <a:xfrm>
              <a:off x="8991600" y="2392680"/>
              <a:ext cx="6858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9078074"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sp>
        <p:nvSpPr>
          <p:cNvPr id="3" name="TextBox 2"/>
          <p:cNvSpPr txBox="1"/>
          <p:nvPr/>
        </p:nvSpPr>
        <p:spPr>
          <a:xfrm>
            <a:off x="3276601" y="304803"/>
            <a:ext cx="9281160" cy="753714"/>
          </a:xfrm>
          <a:prstGeom prst="rect">
            <a:avLst/>
          </a:prstGeom>
          <a:noFill/>
        </p:spPr>
        <p:txBody>
          <a:bodyPr wrap="square" lIns="127631" tIns="63833" rIns="127631" bIns="63833"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چارچوب طراحی شهری</a:t>
            </a:r>
          </a:p>
        </p:txBody>
      </p:sp>
      <p:sp>
        <p:nvSpPr>
          <p:cNvPr id="5" name="TextBox 4"/>
          <p:cNvSpPr txBox="1"/>
          <p:nvPr/>
        </p:nvSpPr>
        <p:spPr>
          <a:xfrm>
            <a:off x="3962403" y="1600202"/>
            <a:ext cx="8458199" cy="4154689"/>
          </a:xfrm>
          <a:prstGeom prst="rect">
            <a:avLst/>
          </a:prstGeom>
          <a:noFill/>
        </p:spPr>
        <p:txBody>
          <a:bodyPr wrap="square" lIns="91148" tIns="45574" rIns="91148" bIns="45574" rtlCol="0">
            <a:spAutoFit/>
          </a:bodyPr>
          <a:lstStyle/>
          <a:p>
            <a:pPr algn="justLow" rtl="1"/>
            <a:r>
              <a:rPr lang="fa-IR" sz="2200" dirty="0">
                <a:cs typeface="B Kamran" pitchFamily="2" charset="-78"/>
              </a:rPr>
              <a:t>چارچوب طراحی شهری بازخوردی از نحوه اجرای سیاست ها است که عمدتاً چشم اندازی از آینده محدوده را به نمایش می گذارد و در واقع بازتابی از تمامی اصولی است که شکل فیزیکی توسعه را در آینده رقم می زند.</a:t>
            </a:r>
          </a:p>
          <a:p>
            <a:pPr algn="justLow" rtl="1"/>
            <a:endParaRPr lang="fa-IR" sz="2200" dirty="0">
              <a:cs typeface="B Kamran" pitchFamily="2" charset="-78"/>
            </a:endParaRPr>
          </a:p>
          <a:p>
            <a:pPr algn="justLow" rtl="1"/>
            <a:r>
              <a:rPr lang="fa-IR" sz="2200" dirty="0">
                <a:cs typeface="B Kamran" pitchFamily="2" charset="-78"/>
              </a:rPr>
              <a:t>این چارچوب شامل:</a:t>
            </a:r>
          </a:p>
          <a:p>
            <a:pPr lvl="2" algn="justLow" rtl="1">
              <a:buFontTx/>
              <a:buChar char="-"/>
            </a:pPr>
            <a:r>
              <a:rPr lang="fa-IR" sz="2200" b="1" dirty="0">
                <a:effectLst>
                  <a:outerShdw blurRad="38100" dist="38100" dir="2700000" algn="tl">
                    <a:srgbClr val="000000">
                      <a:alpha val="43137"/>
                    </a:srgbClr>
                  </a:outerShdw>
                </a:effectLst>
                <a:cs typeface="B Kamran" pitchFamily="2" charset="-78"/>
              </a:rPr>
              <a:t> سازمان بصری</a:t>
            </a:r>
          </a:p>
          <a:p>
            <a:pPr lvl="2" algn="justLow" rtl="1">
              <a:buFontTx/>
              <a:buChar char="-"/>
            </a:pPr>
            <a:r>
              <a:rPr lang="fa-IR" sz="2200" b="1" dirty="0">
                <a:effectLst>
                  <a:outerShdw blurRad="38100" dist="38100" dir="2700000" algn="tl">
                    <a:srgbClr val="000000">
                      <a:alpha val="43137"/>
                    </a:srgbClr>
                  </a:outerShdw>
                </a:effectLst>
                <a:cs typeface="B Kamran" pitchFamily="2" charset="-78"/>
              </a:rPr>
              <a:t> عملکردی</a:t>
            </a:r>
          </a:p>
          <a:p>
            <a:pPr lvl="2" algn="justLow" rtl="1">
              <a:buFontTx/>
              <a:buChar char="-"/>
            </a:pPr>
            <a:r>
              <a:rPr lang="fa-IR" sz="2200" b="1" dirty="0">
                <a:effectLst>
                  <a:outerShdw blurRad="38100" dist="38100" dir="2700000" algn="tl">
                    <a:srgbClr val="000000">
                      <a:alpha val="43137"/>
                    </a:srgbClr>
                  </a:outerShdw>
                </a:effectLst>
                <a:cs typeface="B Kamran" pitchFamily="2" charset="-78"/>
              </a:rPr>
              <a:t> کیفیت محیطی</a:t>
            </a:r>
          </a:p>
          <a:p>
            <a:pPr lvl="2" algn="justLow" rtl="1">
              <a:buFontTx/>
              <a:buChar char="-"/>
            </a:pPr>
            <a:r>
              <a:rPr lang="fa-IR" sz="2200" b="1" dirty="0">
                <a:effectLst>
                  <a:outerShdw blurRad="38100" dist="38100" dir="2700000" algn="tl">
                    <a:srgbClr val="000000">
                      <a:alpha val="43137"/>
                    </a:srgbClr>
                  </a:outerShdw>
                </a:effectLst>
                <a:cs typeface="B Kamran" pitchFamily="2" charset="-78"/>
              </a:rPr>
              <a:t> ادراکی- رفتاری</a:t>
            </a:r>
          </a:p>
          <a:p>
            <a:pPr lvl="2" algn="justLow" rtl="1">
              <a:buFontTx/>
              <a:buChar char="-"/>
            </a:pPr>
            <a:r>
              <a:rPr lang="fa-IR" sz="2200" b="1" dirty="0">
                <a:effectLst>
                  <a:outerShdw blurRad="38100" dist="38100" dir="2700000" algn="tl">
                    <a:srgbClr val="000000">
                      <a:alpha val="43137"/>
                    </a:srgbClr>
                  </a:outerShdw>
                </a:effectLst>
                <a:cs typeface="B Kamran" pitchFamily="2" charset="-78"/>
              </a:rPr>
              <a:t> اجتماعی</a:t>
            </a:r>
          </a:p>
          <a:p>
            <a:pPr algn="justLow" rtl="1"/>
            <a:r>
              <a:rPr lang="fa-IR" sz="2200" b="1" dirty="0">
                <a:effectLst>
                  <a:outerShdw blurRad="38100" dist="38100" dir="2700000" algn="tl">
                    <a:srgbClr val="000000">
                      <a:alpha val="43137"/>
                    </a:srgbClr>
                  </a:outerShdw>
                </a:effectLst>
                <a:cs typeface="B Kamran" pitchFamily="2" charset="-78"/>
              </a:rPr>
              <a:t> </a:t>
            </a:r>
          </a:p>
          <a:p>
            <a:pPr algn="justLow" rtl="1"/>
            <a:r>
              <a:rPr lang="fa-IR" sz="2200" dirty="0">
                <a:cs typeface="B Kamran" pitchFamily="2" charset="-78"/>
              </a:rPr>
              <a:t>پس از تعیین چارچوب به تدوین اهداف عملیاتی و سیاست ها می پردازیم . سپس با توجه به شناخت محدوده و سیاست ها به معرفی پروژه های ممکن می پردازیم.</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aphicFrame>
        <p:nvGraphicFramePr>
          <p:cNvPr id="5" name="Table 4"/>
          <p:cNvGraphicFramePr>
            <a:graphicFrameLocks noGrp="1"/>
          </p:cNvGraphicFramePr>
          <p:nvPr/>
        </p:nvGraphicFramePr>
        <p:xfrm>
          <a:off x="1562102" y="838203"/>
          <a:ext cx="10020301" cy="7882643"/>
        </p:xfrm>
        <a:graphic>
          <a:graphicData uri="http://schemas.openxmlformats.org/drawingml/2006/table">
            <a:tbl>
              <a:tblPr/>
              <a:tblGrid>
                <a:gridCol w="7010401">
                  <a:extLst>
                    <a:ext uri="{9D8B030D-6E8A-4147-A177-3AD203B41FA5}">
                      <a16:colId xmlns:a16="http://schemas.microsoft.com/office/drawing/2014/main" xmlns="" val="20000"/>
                    </a:ext>
                  </a:extLst>
                </a:gridCol>
                <a:gridCol w="3009901">
                  <a:extLst>
                    <a:ext uri="{9D8B030D-6E8A-4147-A177-3AD203B41FA5}">
                      <a16:colId xmlns:a16="http://schemas.microsoft.com/office/drawing/2014/main" xmlns="" val="20001"/>
                    </a:ext>
                  </a:extLst>
                </a:gridCol>
              </a:tblGrid>
              <a:tr h="685800">
                <a:tc>
                  <a:txBody>
                    <a:bodyPr/>
                    <a:lstStyle/>
                    <a:p>
                      <a:pPr algn="ctr" rtl="1" fontAlgn="ctr"/>
                      <a:r>
                        <a:rPr lang="fa-IR" sz="3200" b="1" i="0" u="none" strike="noStrike" dirty="0">
                          <a:solidFill>
                            <a:srgbClr val="000000"/>
                          </a:solidFill>
                          <a:effectLst>
                            <a:outerShdw blurRad="38100" dist="38100" dir="2700000" algn="tl">
                              <a:srgbClr val="000000">
                                <a:alpha val="43137"/>
                              </a:srgbClr>
                            </a:outerShdw>
                          </a:effectLst>
                          <a:latin typeface="Calibri"/>
                          <a:cs typeface="B Kamran" pitchFamily="2" charset="-78"/>
                        </a:rPr>
                        <a:t>سیاست</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a:txBody>
                    <a:bodyPr/>
                    <a:lstStyle/>
                    <a:p>
                      <a:pPr marL="0" algn="ctr" defTabSz="1280160" rtl="1" eaLnBrk="1" fontAlgn="ctr" latinLnBrk="0" hangingPunct="1"/>
                      <a:r>
                        <a:rPr lang="fa-IR" sz="3200" b="1" i="0" u="none" strike="noStrike" kern="1200" dirty="0">
                          <a:solidFill>
                            <a:srgbClr val="000000"/>
                          </a:solidFill>
                          <a:effectLst>
                            <a:outerShdw blurRad="38100" dist="38100" dir="2700000" algn="tl">
                              <a:srgbClr val="000000">
                                <a:alpha val="43137"/>
                              </a:srgbClr>
                            </a:outerShdw>
                          </a:effectLst>
                          <a:latin typeface="Calibri"/>
                          <a:ea typeface="+mn-ea"/>
                          <a:cs typeface="B Kamran" pitchFamily="2" charset="-78"/>
                        </a:rPr>
                        <a:t>اهداف عملیاتی</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extLst>
                  <a:ext uri="{0D108BD9-81ED-4DB2-BD59-A6C34878D82A}">
                    <a16:rowId xmlns:a16="http://schemas.microsoft.com/office/drawing/2014/main" xmlns="" val="10000"/>
                  </a:ext>
                </a:extLst>
              </a:tr>
              <a:tr h="1820298">
                <a:tc>
                  <a:txBody>
                    <a:bodyPr/>
                    <a:lstStyle/>
                    <a:p>
                      <a:pPr algn="ctr" rtl="1" fontAlgn="ctr"/>
                      <a:r>
                        <a:rPr lang="fa-IR" sz="2000" b="0" i="0" u="none" strike="noStrike" dirty="0">
                          <a:solidFill>
                            <a:srgbClr val="000000"/>
                          </a:solidFill>
                          <a:latin typeface="Calibri"/>
                          <a:cs typeface="B Kamran" pitchFamily="2" charset="-78"/>
                        </a:rPr>
                        <a:t>حذف کاربری های نا مناسب همانند کاربری های اداری، بیمارستان، تعمیر گاه ها و کارگاه ها، پمپ بنزین و کاربری های درشت دانه و جایگزین کردن آنها با کاربری هایی که همه گروه های سنی و جنسی را جذب کرده و از نظر صوتی و بصری آلودگی ایجاد نکنند.</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a:txBody>
                    <a:bodyPr/>
                    <a:lstStyle/>
                    <a:p>
                      <a:pPr algn="ctr" rtl="1" fontAlgn="ctr"/>
                      <a:r>
                        <a:rPr lang="fa-IR" sz="2000" b="1" i="0" u="none" strike="noStrike" dirty="0">
                          <a:solidFill>
                            <a:srgbClr val="000000"/>
                          </a:solidFill>
                          <a:effectLst>
                            <a:outerShdw blurRad="38100" dist="38100" dir="2700000" algn="tl">
                              <a:srgbClr val="000000">
                                <a:alpha val="43137"/>
                              </a:srgbClr>
                            </a:outerShdw>
                          </a:effectLst>
                          <a:latin typeface="Calibri"/>
                          <a:cs typeface="B Kamran" pitchFamily="2" charset="-78"/>
                        </a:rPr>
                        <a:t>ساماندهی کاربری ها</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extLst>
                  <a:ext uri="{0D108BD9-81ED-4DB2-BD59-A6C34878D82A}">
                    <a16:rowId xmlns:a16="http://schemas.microsoft.com/office/drawing/2014/main" xmlns="" val="10001"/>
                  </a:ext>
                </a:extLst>
              </a:tr>
              <a:tr h="625324">
                <a:tc>
                  <a:txBody>
                    <a:bodyPr/>
                    <a:lstStyle/>
                    <a:p>
                      <a:pPr algn="ctr" rtl="1" fontAlgn="ctr"/>
                      <a:r>
                        <a:rPr lang="fa-IR" sz="2000" b="0" i="0" u="none" strike="noStrike" dirty="0">
                          <a:solidFill>
                            <a:srgbClr val="000000"/>
                          </a:solidFill>
                          <a:latin typeface="Calibri"/>
                          <a:cs typeface="B Kamran" pitchFamily="2" charset="-78"/>
                        </a:rPr>
                        <a:t>پیش بینی تمهیداتی برای نصب تابلوها و سایر الحاقات بعدی در نماب ابنیه حاشیه مسیر</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rowSpan="4">
                  <a:txBody>
                    <a:bodyPr/>
                    <a:lstStyle/>
                    <a:p>
                      <a:pPr algn="ctr" rtl="1" fontAlgn="ctr"/>
                      <a:r>
                        <a:rPr lang="fa-IR" sz="2000" b="1" i="0" u="none" strike="noStrike" dirty="0">
                          <a:solidFill>
                            <a:srgbClr val="000000"/>
                          </a:solidFill>
                          <a:effectLst>
                            <a:outerShdw blurRad="38100" dist="38100" dir="2700000" algn="tl">
                              <a:srgbClr val="000000">
                                <a:alpha val="43137"/>
                              </a:srgbClr>
                            </a:outerShdw>
                          </a:effectLst>
                          <a:latin typeface="Calibri"/>
                          <a:cs typeface="B Kamran" pitchFamily="2" charset="-78"/>
                        </a:rPr>
                        <a:t>ملاحظات بصری</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extLst>
                  <a:ext uri="{0D108BD9-81ED-4DB2-BD59-A6C34878D82A}">
                    <a16:rowId xmlns:a16="http://schemas.microsoft.com/office/drawing/2014/main" xmlns="" val="10002"/>
                  </a:ext>
                </a:extLst>
              </a:tr>
              <a:tr h="933486">
                <a:tc>
                  <a:txBody>
                    <a:bodyPr/>
                    <a:lstStyle/>
                    <a:p>
                      <a:pPr algn="ctr" rtl="1" fontAlgn="ctr"/>
                      <a:r>
                        <a:rPr lang="fa-IR" sz="2000" b="0" i="0" u="none" strike="noStrike" dirty="0">
                          <a:solidFill>
                            <a:srgbClr val="000000"/>
                          </a:solidFill>
                          <a:latin typeface="Calibri"/>
                          <a:cs typeface="B Kamran" pitchFamily="2" charset="-78"/>
                        </a:rPr>
                        <a:t>ایجاد فرو رفتگی هایی در بدنه بلا فاصل همکف جهت مکث، تماشا، نشستن، سرریز کالا و ...</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3"/>
                  </a:ext>
                </a:extLst>
              </a:tr>
              <a:tr h="625324">
                <a:tc>
                  <a:txBody>
                    <a:bodyPr/>
                    <a:lstStyle/>
                    <a:p>
                      <a:pPr algn="ctr" rtl="1" fontAlgn="ctr"/>
                      <a:r>
                        <a:rPr lang="fa-IR" sz="2000" b="0" i="0" u="none" strike="noStrike" dirty="0">
                          <a:solidFill>
                            <a:srgbClr val="000000"/>
                          </a:solidFill>
                          <a:latin typeface="Calibri"/>
                          <a:cs typeface="B Kamran" pitchFamily="2" charset="-78"/>
                        </a:rPr>
                        <a:t>تدوین ضوابط در ارتباط با ارتفاع، رنگ، مصالح و نوع معماری ساختمان های نوساز </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4"/>
                  </a:ext>
                </a:extLst>
              </a:tr>
              <a:tr h="466743">
                <a:tc>
                  <a:txBody>
                    <a:bodyPr/>
                    <a:lstStyle/>
                    <a:p>
                      <a:pPr algn="ctr" rtl="1" fontAlgn="ctr"/>
                      <a:r>
                        <a:rPr lang="fa-IR" sz="2000" b="0" i="0" u="none" strike="noStrike" dirty="0">
                          <a:solidFill>
                            <a:srgbClr val="000000"/>
                          </a:solidFill>
                          <a:latin typeface="Calibri"/>
                          <a:cs typeface="B Kamran" pitchFamily="2" charset="-78"/>
                        </a:rPr>
                        <a:t>تعریف لفاف فضایی برای حفظ کریدور های بصری موجود</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5"/>
                  </a:ext>
                </a:extLst>
              </a:tr>
              <a:tr h="466743">
                <a:tc>
                  <a:txBody>
                    <a:bodyPr/>
                    <a:lstStyle/>
                    <a:p>
                      <a:pPr algn="ctr" rtl="1" fontAlgn="ctr"/>
                      <a:r>
                        <a:rPr lang="fa-IR" sz="2000" b="0" i="0" u="none" strike="noStrike" dirty="0">
                          <a:solidFill>
                            <a:srgbClr val="000000"/>
                          </a:solidFill>
                          <a:latin typeface="Calibri"/>
                          <a:cs typeface="B Kamran" pitchFamily="2" charset="-78"/>
                        </a:rPr>
                        <a:t>تعریف  شکل میدان و قرار دادن جزیره میانی </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rowSpan="4">
                  <a:txBody>
                    <a:bodyPr/>
                    <a:lstStyle/>
                    <a:p>
                      <a:pPr algn="ctr" rtl="1" fontAlgn="ctr"/>
                      <a:r>
                        <a:rPr lang="fa-IR" sz="2000" b="1" i="0" u="none" strike="noStrike" dirty="0">
                          <a:solidFill>
                            <a:srgbClr val="000000"/>
                          </a:solidFill>
                          <a:effectLst>
                            <a:outerShdw blurRad="38100" dist="38100" dir="2700000" algn="tl">
                              <a:srgbClr val="000000">
                                <a:alpha val="43137"/>
                              </a:srgbClr>
                            </a:outerShdw>
                          </a:effectLst>
                          <a:latin typeface="Calibri"/>
                          <a:cs typeface="B Kamran" pitchFamily="2" charset="-78"/>
                        </a:rPr>
                        <a:t>تعریف فضاها</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extLst>
                  <a:ext uri="{0D108BD9-81ED-4DB2-BD59-A6C34878D82A}">
                    <a16:rowId xmlns:a16="http://schemas.microsoft.com/office/drawing/2014/main" xmlns="" val="10006"/>
                  </a:ext>
                </a:extLst>
              </a:tr>
              <a:tr h="490080">
                <a:tc>
                  <a:txBody>
                    <a:bodyPr/>
                    <a:lstStyle/>
                    <a:p>
                      <a:pPr algn="ctr" rtl="1" fontAlgn="ctr"/>
                      <a:r>
                        <a:rPr lang="fa-IR" sz="2000" b="0" i="0" u="none" strike="noStrike" dirty="0">
                          <a:solidFill>
                            <a:srgbClr val="000000"/>
                          </a:solidFill>
                          <a:latin typeface="Calibri"/>
                          <a:cs typeface="B Kamran" pitchFamily="2" charset="-78"/>
                        </a:rPr>
                        <a:t>استفاده از المان متناسب با ابعاد فضا به طوریکه مانع دید نشود.</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7"/>
                  </a:ext>
                </a:extLst>
              </a:tr>
              <a:tr h="1143520">
                <a:tc>
                  <a:txBody>
                    <a:bodyPr/>
                    <a:lstStyle/>
                    <a:p>
                      <a:pPr algn="ctr" rtl="1" fontAlgn="ctr"/>
                      <a:r>
                        <a:rPr lang="fa-IR" sz="2000" b="0" i="0" u="none" strike="noStrike" dirty="0">
                          <a:solidFill>
                            <a:srgbClr val="000000"/>
                          </a:solidFill>
                          <a:latin typeface="Calibri"/>
                          <a:cs typeface="B Kamran" pitchFamily="2" charset="-78"/>
                        </a:rPr>
                        <a:t>استفاده از معماری خاص در ساختمان های محصور کننده میدان برای ایجاد تداوم</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8"/>
                  </a:ext>
                </a:extLst>
              </a:tr>
              <a:tr h="625324">
                <a:tc>
                  <a:txBody>
                    <a:bodyPr/>
                    <a:lstStyle/>
                    <a:p>
                      <a:pPr algn="ctr" rtl="1" fontAlgn="ctr"/>
                      <a:r>
                        <a:rPr lang="fa-IR" sz="2000" b="0" i="0" u="none" strike="noStrike" dirty="0">
                          <a:solidFill>
                            <a:srgbClr val="000000"/>
                          </a:solidFill>
                          <a:latin typeface="Calibri"/>
                          <a:cs typeface="B Kamran" pitchFamily="2" charset="-78"/>
                        </a:rPr>
                        <a:t>انتخاب ارتفاع مناسب برای ساختمان های در بر گیرنده برای کمک به تعریف آن</a:t>
                      </a:r>
                    </a:p>
                  </a:txBody>
                  <a:tcPr marL="9526" marR="9526"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9"/>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aphicFrame>
        <p:nvGraphicFramePr>
          <p:cNvPr id="6" name="Table 5"/>
          <p:cNvGraphicFramePr>
            <a:graphicFrameLocks noGrp="1"/>
          </p:cNvGraphicFramePr>
          <p:nvPr/>
        </p:nvGraphicFramePr>
        <p:xfrm>
          <a:off x="1676401" y="762001"/>
          <a:ext cx="9774936" cy="8503414"/>
        </p:xfrm>
        <a:graphic>
          <a:graphicData uri="http://schemas.openxmlformats.org/drawingml/2006/table">
            <a:tbl>
              <a:tblPr/>
              <a:tblGrid>
                <a:gridCol w="6857999">
                  <a:extLst>
                    <a:ext uri="{9D8B030D-6E8A-4147-A177-3AD203B41FA5}">
                      <a16:colId xmlns:a16="http://schemas.microsoft.com/office/drawing/2014/main" xmlns="" val="20000"/>
                    </a:ext>
                  </a:extLst>
                </a:gridCol>
                <a:gridCol w="2916936">
                  <a:extLst>
                    <a:ext uri="{9D8B030D-6E8A-4147-A177-3AD203B41FA5}">
                      <a16:colId xmlns:a16="http://schemas.microsoft.com/office/drawing/2014/main" xmlns="" val="20001"/>
                    </a:ext>
                  </a:extLst>
                </a:gridCol>
              </a:tblGrid>
              <a:tr h="500223">
                <a:tc>
                  <a:txBody>
                    <a:bodyPr/>
                    <a:lstStyle/>
                    <a:p>
                      <a:pPr marL="0" algn="ctr" defTabSz="1280160" rtl="1" eaLnBrk="1" fontAlgn="ctr" latinLnBrk="0" hangingPunct="1"/>
                      <a:r>
                        <a:rPr lang="fa-IR" sz="3200" b="1" i="0" u="none" strike="noStrike" kern="1200" dirty="0">
                          <a:solidFill>
                            <a:srgbClr val="000000"/>
                          </a:solidFill>
                          <a:effectLst>
                            <a:outerShdw blurRad="38100" dist="38100" dir="2700000" algn="tl">
                              <a:srgbClr val="000000">
                                <a:alpha val="43137"/>
                              </a:srgbClr>
                            </a:outerShdw>
                          </a:effectLst>
                          <a:latin typeface="Calibri"/>
                          <a:ea typeface="+mn-ea"/>
                          <a:cs typeface="B Kamran" pitchFamily="2" charset="-78"/>
                        </a:rPr>
                        <a:t>سیاست</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a:txBody>
                    <a:bodyPr/>
                    <a:lstStyle/>
                    <a:p>
                      <a:pPr marL="0" algn="ctr" defTabSz="1280160" rtl="1" eaLnBrk="1" fontAlgn="ctr" latinLnBrk="0" hangingPunct="1"/>
                      <a:r>
                        <a:rPr lang="fa-IR" sz="3200" b="1" i="0" u="none" strike="noStrike" kern="1200" dirty="0">
                          <a:solidFill>
                            <a:srgbClr val="000000"/>
                          </a:solidFill>
                          <a:effectLst>
                            <a:outerShdw blurRad="38100" dist="38100" dir="2700000" algn="tl">
                              <a:srgbClr val="000000">
                                <a:alpha val="43137"/>
                              </a:srgbClr>
                            </a:outerShdw>
                          </a:effectLst>
                          <a:latin typeface="Calibri"/>
                          <a:ea typeface="+mn-ea"/>
                          <a:cs typeface="B Kamran" pitchFamily="2" charset="-78"/>
                        </a:rPr>
                        <a:t>اهداف عملیاتی</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extLst>
                  <a:ext uri="{0D108BD9-81ED-4DB2-BD59-A6C34878D82A}">
                    <a16:rowId xmlns:a16="http://schemas.microsoft.com/office/drawing/2014/main" xmlns="" val="10000"/>
                  </a:ext>
                </a:extLst>
              </a:tr>
              <a:tr h="417225">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تعیین مسیر ویژه برای اتوبوس</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rowSpan="4">
                  <a:txBody>
                    <a:bodyPr/>
                    <a:lstStyle/>
                    <a:p>
                      <a:pPr marL="0" algn="ctr" defTabSz="1280160" rtl="1" eaLnBrk="1" fontAlgn="ctr" latinLnBrk="0" hangingPunct="1"/>
                      <a:r>
                        <a:rPr lang="fa-IR" sz="2000" b="1" i="0" u="none" strike="noStrike" kern="1200" dirty="0">
                          <a:solidFill>
                            <a:srgbClr val="000000"/>
                          </a:solidFill>
                          <a:effectLst>
                            <a:outerShdw blurRad="38100" dist="38100" dir="2700000" algn="tl">
                              <a:srgbClr val="000000">
                                <a:alpha val="43137"/>
                              </a:srgbClr>
                            </a:outerShdw>
                          </a:effectLst>
                          <a:latin typeface="Calibri"/>
                          <a:ea typeface="+mn-ea"/>
                          <a:cs typeface="B Kamran" pitchFamily="2" charset="-78"/>
                        </a:rPr>
                        <a:t>ساماندهی حمل و نقل عمومی</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extLst>
                  <a:ext uri="{0D108BD9-81ED-4DB2-BD59-A6C34878D82A}">
                    <a16:rowId xmlns:a16="http://schemas.microsoft.com/office/drawing/2014/main" xmlns="" val="10001"/>
                  </a:ext>
                </a:extLst>
              </a:tr>
              <a:tr h="381000">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استفاده از اتوبوس های سریع السیر در محور</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2"/>
                  </a:ext>
                </a:extLst>
              </a:tr>
              <a:tr h="381000">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رعایت فاصله مناسب بین ایستگاه ها.</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3"/>
                  </a:ext>
                </a:extLst>
              </a:tr>
              <a:tr h="381000">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طراحی هندسی ایستگاه ها و قرار دادن مبلمان مناسب در آنها.</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4"/>
                  </a:ext>
                </a:extLst>
              </a:tr>
              <a:tr h="381000">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استفاده از جنس مناسب کفپوش در ترمیم کفسازی</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rowSpan="13">
                  <a:txBody>
                    <a:bodyPr/>
                    <a:lstStyle/>
                    <a:p>
                      <a:pPr marL="0" algn="ctr" defTabSz="1280160" rtl="1" eaLnBrk="1" fontAlgn="ctr" latinLnBrk="0" hangingPunct="1"/>
                      <a:r>
                        <a:rPr lang="fa-IR" sz="2000" b="1" i="0" u="none" strike="noStrike" kern="1200" dirty="0">
                          <a:solidFill>
                            <a:srgbClr val="000000"/>
                          </a:solidFill>
                          <a:effectLst>
                            <a:outerShdw blurRad="38100" dist="38100" dir="2700000" algn="tl">
                              <a:srgbClr val="000000">
                                <a:alpha val="43137"/>
                              </a:srgbClr>
                            </a:outerShdw>
                          </a:effectLst>
                          <a:latin typeface="Calibri"/>
                          <a:ea typeface="+mn-ea"/>
                          <a:cs typeface="B Kamran" pitchFamily="2" charset="-78"/>
                        </a:rPr>
                        <a:t>ارتقاء کیفیت محیط</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extLst>
                  <a:ext uri="{0D108BD9-81ED-4DB2-BD59-A6C34878D82A}">
                    <a16:rowId xmlns:a16="http://schemas.microsoft.com/office/drawing/2014/main" xmlns="" val="10005"/>
                  </a:ext>
                </a:extLst>
              </a:tr>
              <a:tr h="58049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استفاده از کفپوش مناسب به طوری که مزاحم حرکت گروه های پیاده (بانوان، معلولین و..) باشد.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6"/>
                  </a:ext>
                </a:extLst>
              </a:tr>
              <a:tr h="619095">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دریچه های کانال های زیرزمینی تاسیسات شهری می بایست کا ملا همتراز کف(چه در سواره رو و چه در پیاده رو) باشند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7"/>
                  </a:ext>
                </a:extLst>
              </a:tr>
              <a:tr h="58049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اختلاف سطح پیاده رو و سواره رو در محل گذر عرضی پیاده با تعبیه رامپ حل شود.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8"/>
                  </a:ext>
                </a:extLst>
              </a:tr>
              <a:tr h="420214">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از قرار دادن تک پله یا اختلاف سطح ناگهانی در طول پیاده رو جلوگیری شود.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09"/>
                  </a:ext>
                </a:extLst>
              </a:tr>
              <a:tr h="619095">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انباشتگی علائم، مبلمان شهری، عناصر تاسیسات شهری و مانند آن نمی بایست باعث ازدحام و اغتشاش چهره خیابان شود.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0"/>
                  </a:ext>
                </a:extLst>
              </a:tr>
              <a:tr h="58049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استفاده از مبلمان موقت ( میز و صندلی آبمیوه فروشی) در سطح پیاده رو به شرط عدم ایجاد سد معبر</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1"/>
                  </a:ext>
                </a:extLst>
              </a:tr>
              <a:tr h="40060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در نظر گرفتن مبلمان و فضاهای خاص برای استراحت و نشستن مسافران</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2"/>
                  </a:ext>
                </a:extLst>
              </a:tr>
              <a:tr h="314294">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تامین روشنایی پیاده رو مستقل از نور مغازه ها و کاربری های حاشیه باشد.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3"/>
                  </a:ext>
                </a:extLst>
              </a:tr>
              <a:tr h="58049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گوشه های پنهان موجود در بدنه می بایست هنگام شب از روشنایی کافی (حداقل 50 لوکس) برخوردار باشد.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4"/>
                  </a:ext>
                </a:extLst>
              </a:tr>
              <a:tr h="47187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جلوگیری از تردد وسایل نقلیه موتوری و دوچرخه از داخل پیاده رو</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5"/>
                  </a:ext>
                </a:extLst>
              </a:tr>
              <a:tr h="580497">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استفاده از نوع پوشش گیاهی متناسب با اقلیم و در فواصل مناسب به نحوی که به خوبی تامین کننده سایه باشد.</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6"/>
                  </a:ext>
                </a:extLst>
              </a:tr>
              <a:tr h="314294">
                <a:tc>
                  <a:txBody>
                    <a:bodyPr/>
                    <a:lstStyle/>
                    <a:p>
                      <a:pPr marL="0" algn="ctr" defTabSz="1280160" rtl="1" eaLnBrk="1" fontAlgn="ctr" latinLnBrk="0" hangingPunct="1"/>
                      <a:r>
                        <a:rPr lang="fa-IR" sz="2000" b="0" i="0" u="none" strike="noStrike" kern="1200" dirty="0">
                          <a:solidFill>
                            <a:srgbClr val="000000"/>
                          </a:solidFill>
                          <a:latin typeface="Calibri"/>
                          <a:ea typeface="+mn-ea"/>
                          <a:cs typeface="B Kamran" pitchFamily="2" charset="-78"/>
                        </a:rPr>
                        <a:t>استفاده از جلوخان در کاربری های جاذب جمعیت</a:t>
                      </a:r>
                    </a:p>
                  </a:txBody>
                  <a:tcPr marL="9495" marR="9495" marT="949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solidFill>
                      <a:srgbClr val="DCDFE4">
                        <a:alpha val="69020"/>
                      </a:srgbClr>
                    </a:solidFill>
                  </a:tcPr>
                </a:tc>
                <a:tc vMerge="1">
                  <a:txBody>
                    <a:bodyPr/>
                    <a:lstStyle/>
                    <a:p>
                      <a:endParaRPr lang="en-US"/>
                    </a:p>
                  </a:txBody>
                  <a:tcPr/>
                </a:tc>
                <a:extLst>
                  <a:ext uri="{0D108BD9-81ED-4DB2-BD59-A6C34878D82A}">
                    <a16:rowId xmlns:a16="http://schemas.microsoft.com/office/drawing/2014/main" xmlns="" val="10017"/>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Picture1.jpg"/>
          <p:cNvPicPr>
            <a:picLocks noChangeAspect="1" noChangeArrowheads="1"/>
          </p:cNvPicPr>
          <p:nvPr/>
        </p:nvPicPr>
        <p:blipFill>
          <a:blip r:embed="rId3"/>
          <a:srcRect/>
          <a:stretch>
            <a:fillRect/>
          </a:stretch>
        </p:blipFill>
        <p:spPr bwMode="auto">
          <a:xfrm>
            <a:off x="2" y="2"/>
            <a:ext cx="12814299" cy="9717088"/>
          </a:xfrm>
          <a:prstGeom prst="rect">
            <a:avLst/>
          </a:prstGeom>
          <a:noFill/>
        </p:spPr>
      </p:pic>
      <p:sp>
        <p:nvSpPr>
          <p:cNvPr id="6" name="TextBox 5"/>
          <p:cNvSpPr txBox="1"/>
          <p:nvPr/>
        </p:nvSpPr>
        <p:spPr>
          <a:xfrm>
            <a:off x="2880360" y="304804"/>
            <a:ext cx="9281160" cy="759884"/>
          </a:xfrm>
          <a:prstGeom prst="rect">
            <a:avLst/>
          </a:prstGeom>
          <a:noFill/>
        </p:spPr>
        <p:txBody>
          <a:bodyPr wrap="square" lIns="127616" tIns="63826" rIns="127616" bIns="63826"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توضیح پروژه ها</a:t>
            </a:r>
          </a:p>
        </p:txBody>
      </p:sp>
      <p:sp>
        <p:nvSpPr>
          <p:cNvPr id="9" name="TextBox 8"/>
          <p:cNvSpPr txBox="1"/>
          <p:nvPr/>
        </p:nvSpPr>
        <p:spPr>
          <a:xfrm>
            <a:off x="-6934197" y="853444"/>
            <a:ext cx="8382003" cy="544481"/>
          </a:xfrm>
          <a:prstGeom prst="rect">
            <a:avLst/>
          </a:prstGeom>
          <a:noFill/>
        </p:spPr>
        <p:txBody>
          <a:bodyPr wrap="square" lIns="91137" tIns="45569" rIns="91137" bIns="45569" rtlCol="0">
            <a:spAutoFit/>
            <a:scene3d>
              <a:camera prst="orthographicFront">
                <a:rot lat="0" lon="0" rev="0"/>
              </a:camera>
              <a:lightRig rig="threePt" dir="t"/>
            </a:scene3d>
          </a:bodyPr>
          <a:lstStyle/>
          <a:p>
            <a:pPr algn="justLow" rtl="1"/>
            <a:endParaRPr lang="en-US" sz="2900" dirty="0">
              <a:cs typeface="B Kamran" pitchFamily="2" charset="-78"/>
            </a:endParaRPr>
          </a:p>
        </p:txBody>
      </p:sp>
      <p:graphicFrame>
        <p:nvGraphicFramePr>
          <p:cNvPr id="11" name="Diagram 10"/>
          <p:cNvGraphicFramePr/>
          <p:nvPr/>
        </p:nvGraphicFramePr>
        <p:xfrm>
          <a:off x="1600200" y="1491874"/>
          <a:ext cx="9814560" cy="76206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3769635" y="1561665"/>
            <a:ext cx="7487941" cy="1668121"/>
          </a:xfrm>
          <a:prstGeom prst="rect">
            <a:avLst/>
          </a:prstGeom>
          <a:noFill/>
        </p:spPr>
        <p:txBody>
          <a:bodyPr wrap="square" lIns="127985" tIns="63994" rIns="127985" bIns="63994" rtlCol="1">
            <a:spAutoFit/>
          </a:bodyPr>
          <a:lstStyle/>
          <a:p>
            <a:pPr algn="ctr" rtl="1"/>
            <a:r>
              <a:rPr lang="fa-IR" sz="2000" b="1" dirty="0">
                <a:cs typeface="B Kamran" pitchFamily="2" charset="-78"/>
              </a:rPr>
              <a:t>طراحی مبلمان و کفسازی متناسب با شرایط محدوده، تامین تسهیلات رفاهی برای زائران و مسافران، ایجاد حیاط های شهری به عنوان فضای مکث و استراحت، پاسخگو بودن پیاده رو ها به حجم بالای تردد پیاده، ارتقای کیفیت و آسایش محیطی با ایجاد سرزندگی، خوانایی، انعطاف پذیری، دعوت کنندگی و تامین آسایش اقلیمی، القای روحیه و کارکرد مکان با استفاده از کفسازی و مبلمان</a:t>
            </a:r>
            <a:endParaRPr lang="en-US" sz="2000" b="1" dirty="0">
              <a:cs typeface="B Kamran" pitchFamily="2" charset="-78"/>
            </a:endParaRPr>
          </a:p>
          <a:p>
            <a:pPr algn="ctr" rtl="1"/>
            <a:endParaRPr lang="fa-IR" sz="2000" b="1" dirty="0"/>
          </a:p>
        </p:txBody>
      </p:sp>
      <p:sp>
        <p:nvSpPr>
          <p:cNvPr id="14" name="Rounded Rectangle 13"/>
          <p:cNvSpPr/>
          <p:nvPr/>
        </p:nvSpPr>
        <p:spPr>
          <a:xfrm rot="16200000">
            <a:off x="11271382" y="1756212"/>
            <a:ext cx="1493520" cy="926838"/>
          </a:xfrm>
          <a:prstGeom prst="roundRect">
            <a:avLst>
              <a:gd name="adj" fmla="val 10000"/>
            </a:avLst>
          </a:prstGeom>
          <a:blipFill rotWithShape="0">
            <a:blip r:embed="rId9"/>
            <a:stretch>
              <a:fillRect/>
            </a:stretch>
          </a:blipFill>
          <a:scene3d>
            <a:camera prst="orthographicFront"/>
            <a:lightRig rig="flat" dir="t"/>
          </a:scene3d>
          <a:sp3d z="127000" prstMaterial="plastic">
            <a:bevelT w="88900" h="88900"/>
            <a:bevelB w="88900" h="31750" prst="angle"/>
          </a:sp3d>
        </p:spPr>
        <p:style>
          <a:lnRef idx="0">
            <a:schemeClr val="dk1">
              <a:shade val="80000"/>
              <a:hueOff val="0"/>
              <a:satOff val="0"/>
              <a:lumOff val="0"/>
              <a:alphaOff val="0"/>
            </a:schemeClr>
          </a:lnRef>
          <a:fillRef idx="3">
            <a:scrgbClr r="0" g="0" b="0"/>
          </a:fillRef>
          <a:effectRef idx="2">
            <a:schemeClr val="dk1">
              <a:tint val="40000"/>
              <a:hueOff val="0"/>
              <a:satOff val="0"/>
              <a:lumOff val="0"/>
              <a:alphaOff val="0"/>
            </a:schemeClr>
          </a:effectRef>
          <a:fontRef idx="minor">
            <a:schemeClr val="lt1">
              <a:hueOff val="0"/>
              <a:satOff val="0"/>
              <a:lumOff val="0"/>
              <a:alphaOff val="0"/>
            </a:schemeClr>
          </a:fontRef>
        </p:style>
      </p:sp>
      <p:sp>
        <p:nvSpPr>
          <p:cNvPr id="15" name="TextBox 14"/>
          <p:cNvSpPr txBox="1"/>
          <p:nvPr/>
        </p:nvSpPr>
        <p:spPr>
          <a:xfrm rot="16200000" flipH="1">
            <a:off x="11417592" y="1739015"/>
            <a:ext cx="1386841" cy="937151"/>
          </a:xfrm>
          <a:prstGeom prst="rect">
            <a:avLst/>
          </a:prstGeom>
          <a:noFill/>
        </p:spPr>
        <p:txBody>
          <a:bodyPr wrap="square" lIns="127985" tIns="63994" rIns="127985" bIns="63994" rtlCol="1">
            <a:spAutoFit/>
          </a:bodyPr>
          <a:lstStyle/>
          <a:p>
            <a:pPr algn="ctr" rtl="1">
              <a:lnSpc>
                <a:spcPts val="2100"/>
              </a:lnSpc>
            </a:pPr>
            <a:r>
              <a:rPr lang="fa-IR" sz="2800" b="1" dirty="0">
                <a:effectLst>
                  <a:outerShdw blurRad="38100" dist="38100" dir="2700000" algn="tl">
                    <a:srgbClr val="000000">
                      <a:alpha val="43137"/>
                    </a:srgbClr>
                  </a:outerShdw>
                </a:effectLst>
                <a:cs typeface="B Kamran" pitchFamily="2" charset="-78"/>
              </a:rPr>
              <a:t>ساماندهی </a:t>
            </a:r>
          </a:p>
          <a:p>
            <a:pPr algn="ctr" rtl="1">
              <a:lnSpc>
                <a:spcPts val="2100"/>
              </a:lnSpc>
            </a:pPr>
            <a:r>
              <a:rPr lang="fa-IR" sz="2800" b="1" dirty="0">
                <a:effectLst>
                  <a:outerShdw blurRad="38100" dist="38100" dir="2700000" algn="tl">
                    <a:srgbClr val="000000">
                      <a:alpha val="43137"/>
                    </a:srgbClr>
                  </a:outerShdw>
                </a:effectLst>
                <a:cs typeface="B Kamran" pitchFamily="2" charset="-78"/>
              </a:rPr>
              <a:t>پیاده رو  </a:t>
            </a:r>
          </a:p>
          <a:p>
            <a:pPr algn="ctr" rtl="1">
              <a:lnSpc>
                <a:spcPts val="2100"/>
              </a:lnSpc>
            </a:pPr>
            <a:endParaRPr lang="fa-IR" sz="2800" b="1" dirty="0"/>
          </a:p>
        </p:txBody>
      </p:sp>
      <p:sp>
        <p:nvSpPr>
          <p:cNvPr id="22" name="Rounded Rectangle 21"/>
          <p:cNvSpPr/>
          <p:nvPr/>
        </p:nvSpPr>
        <p:spPr>
          <a:xfrm rot="16200000">
            <a:off x="11300041" y="3315115"/>
            <a:ext cx="1493520" cy="926838"/>
          </a:xfrm>
          <a:prstGeom prst="roundRect">
            <a:avLst>
              <a:gd name="adj" fmla="val 10000"/>
            </a:avLst>
          </a:prstGeom>
          <a:blipFill rotWithShape="0">
            <a:blip r:embed="rId9"/>
            <a:stretch>
              <a:fillRect/>
            </a:stretch>
          </a:blipFill>
          <a:scene3d>
            <a:camera prst="orthographicFront"/>
            <a:lightRig rig="flat" dir="t"/>
          </a:scene3d>
          <a:sp3d z="127000" prstMaterial="plastic">
            <a:bevelT w="88900" h="88900"/>
            <a:bevelB w="88900" h="31750" prst="angle"/>
          </a:sp3d>
        </p:spPr>
        <p:style>
          <a:lnRef idx="0">
            <a:schemeClr val="dk1">
              <a:shade val="80000"/>
              <a:hueOff val="0"/>
              <a:satOff val="0"/>
              <a:lumOff val="0"/>
              <a:alphaOff val="0"/>
            </a:schemeClr>
          </a:lnRef>
          <a:fillRef idx="3">
            <a:scrgbClr r="0" g="0" b="0"/>
          </a:fillRef>
          <a:effectRef idx="2">
            <a:schemeClr val="dk1">
              <a:tint val="40000"/>
              <a:hueOff val="0"/>
              <a:satOff val="0"/>
              <a:lumOff val="0"/>
              <a:alphaOff val="0"/>
            </a:schemeClr>
          </a:effectRef>
          <a:fontRef idx="minor">
            <a:schemeClr val="lt1">
              <a:hueOff val="0"/>
              <a:satOff val="0"/>
              <a:lumOff val="0"/>
              <a:alphaOff val="0"/>
            </a:schemeClr>
          </a:fontRef>
        </p:style>
      </p:sp>
      <p:sp>
        <p:nvSpPr>
          <p:cNvPr id="23" name="TextBox 22"/>
          <p:cNvSpPr txBox="1"/>
          <p:nvPr/>
        </p:nvSpPr>
        <p:spPr>
          <a:xfrm rot="16200000" flipH="1">
            <a:off x="11446251" y="3297920"/>
            <a:ext cx="1386841" cy="937151"/>
          </a:xfrm>
          <a:prstGeom prst="rect">
            <a:avLst/>
          </a:prstGeom>
          <a:noFill/>
        </p:spPr>
        <p:txBody>
          <a:bodyPr wrap="square" lIns="127985" tIns="63994" rIns="127985" bIns="63994" rtlCol="1">
            <a:spAutoFit/>
          </a:bodyPr>
          <a:lstStyle/>
          <a:p>
            <a:pPr algn="ctr" rtl="1">
              <a:lnSpc>
                <a:spcPts val="2100"/>
              </a:lnSpc>
            </a:pPr>
            <a:r>
              <a:rPr lang="fa-IR" sz="2800" b="1" dirty="0">
                <a:effectLst>
                  <a:outerShdw blurRad="38100" dist="38100" dir="2700000" algn="tl">
                    <a:srgbClr val="000000">
                      <a:alpha val="43137"/>
                    </a:srgbClr>
                  </a:outerShdw>
                </a:effectLst>
                <a:cs typeface="B Kamran" pitchFamily="2" charset="-78"/>
              </a:rPr>
              <a:t>ساماندهی</a:t>
            </a:r>
            <a:r>
              <a:rPr lang="fa-IR" sz="2800" dirty="0">
                <a:effectLst>
                  <a:outerShdw blurRad="38100" dist="38100" dir="2700000" algn="tl">
                    <a:srgbClr val="000000">
                      <a:alpha val="43137"/>
                    </a:srgbClr>
                  </a:outerShdw>
                </a:effectLst>
                <a:cs typeface="B Kamran" pitchFamily="2" charset="-78"/>
              </a:rPr>
              <a:t> </a:t>
            </a:r>
          </a:p>
          <a:p>
            <a:pPr algn="ctr" rtl="1">
              <a:lnSpc>
                <a:spcPts val="2100"/>
              </a:lnSpc>
            </a:pPr>
            <a:r>
              <a:rPr lang="fa-IR" sz="2800" b="1" dirty="0">
                <a:effectLst>
                  <a:outerShdw blurRad="38100" dist="38100" dir="2700000" algn="tl">
                    <a:srgbClr val="000000">
                      <a:alpha val="43137"/>
                    </a:srgbClr>
                  </a:outerShdw>
                </a:effectLst>
                <a:cs typeface="B Kamran" pitchFamily="2" charset="-78"/>
              </a:rPr>
              <a:t>جداره</a:t>
            </a:r>
            <a:r>
              <a:rPr lang="fa-IR" sz="2800" dirty="0">
                <a:effectLst>
                  <a:outerShdw blurRad="38100" dist="38100" dir="2700000" algn="tl">
                    <a:srgbClr val="000000">
                      <a:alpha val="43137"/>
                    </a:srgbClr>
                  </a:outerShdw>
                </a:effectLst>
                <a:cs typeface="B Kamran" pitchFamily="2" charset="-78"/>
              </a:rPr>
              <a:t>  </a:t>
            </a:r>
          </a:p>
          <a:p>
            <a:pPr algn="ctr" rtl="1">
              <a:lnSpc>
                <a:spcPts val="2100"/>
              </a:lnSpc>
            </a:pPr>
            <a:endParaRPr lang="fa-IR" sz="2800" dirty="0"/>
          </a:p>
        </p:txBody>
      </p:sp>
      <p:sp>
        <p:nvSpPr>
          <p:cNvPr id="24" name="Rounded Rectangle 23"/>
          <p:cNvSpPr/>
          <p:nvPr/>
        </p:nvSpPr>
        <p:spPr>
          <a:xfrm rot="16200000">
            <a:off x="11280023" y="4849932"/>
            <a:ext cx="1493520" cy="926838"/>
          </a:xfrm>
          <a:prstGeom prst="roundRect">
            <a:avLst>
              <a:gd name="adj" fmla="val 10000"/>
            </a:avLst>
          </a:prstGeom>
          <a:blipFill rotWithShape="0">
            <a:blip r:embed="rId9"/>
            <a:stretch>
              <a:fillRect/>
            </a:stretch>
          </a:blipFill>
          <a:scene3d>
            <a:camera prst="orthographicFront"/>
            <a:lightRig rig="flat" dir="t"/>
          </a:scene3d>
          <a:sp3d z="127000" prstMaterial="plastic">
            <a:bevelT w="88900" h="88900"/>
            <a:bevelB w="88900" h="31750" prst="angle"/>
          </a:sp3d>
        </p:spPr>
        <p:style>
          <a:lnRef idx="0">
            <a:schemeClr val="dk1">
              <a:shade val="80000"/>
              <a:hueOff val="0"/>
              <a:satOff val="0"/>
              <a:lumOff val="0"/>
              <a:alphaOff val="0"/>
            </a:schemeClr>
          </a:lnRef>
          <a:fillRef idx="3">
            <a:scrgbClr r="0" g="0" b="0"/>
          </a:fillRef>
          <a:effectRef idx="2">
            <a:schemeClr val="dk1">
              <a:tint val="40000"/>
              <a:hueOff val="0"/>
              <a:satOff val="0"/>
              <a:lumOff val="0"/>
              <a:alphaOff val="0"/>
            </a:schemeClr>
          </a:effectRef>
          <a:fontRef idx="minor">
            <a:schemeClr val="lt1">
              <a:hueOff val="0"/>
              <a:satOff val="0"/>
              <a:lumOff val="0"/>
              <a:alphaOff val="0"/>
            </a:schemeClr>
          </a:fontRef>
        </p:style>
      </p:sp>
      <p:sp>
        <p:nvSpPr>
          <p:cNvPr id="25" name="TextBox 24"/>
          <p:cNvSpPr txBox="1"/>
          <p:nvPr/>
        </p:nvSpPr>
        <p:spPr>
          <a:xfrm rot="16200000" flipH="1">
            <a:off x="11322997" y="4967387"/>
            <a:ext cx="1386841" cy="667847"/>
          </a:xfrm>
          <a:prstGeom prst="rect">
            <a:avLst/>
          </a:prstGeom>
          <a:noFill/>
        </p:spPr>
        <p:txBody>
          <a:bodyPr wrap="square" lIns="127985" tIns="63994" rIns="127985" bIns="63994" rtlCol="1">
            <a:spAutoFit/>
          </a:bodyPr>
          <a:lstStyle/>
          <a:p>
            <a:pPr algn="ctr" rtl="1">
              <a:lnSpc>
                <a:spcPts val="2100"/>
              </a:lnSpc>
            </a:pPr>
            <a:r>
              <a:rPr lang="fa-IR" sz="2800" b="1" dirty="0">
                <a:effectLst>
                  <a:outerShdw blurRad="38100" dist="38100" dir="2700000" algn="tl">
                    <a:srgbClr val="000000">
                      <a:alpha val="43137"/>
                    </a:srgbClr>
                  </a:outerShdw>
                </a:effectLst>
                <a:cs typeface="B Kamran" pitchFamily="2" charset="-78"/>
              </a:rPr>
              <a:t>میدان و تقاطع</a:t>
            </a:r>
            <a:endParaRPr lang="fa-IR" sz="2800" b="1" dirty="0"/>
          </a:p>
        </p:txBody>
      </p:sp>
      <p:sp>
        <p:nvSpPr>
          <p:cNvPr id="26" name="Rounded Rectangle 25"/>
          <p:cNvSpPr/>
          <p:nvPr/>
        </p:nvSpPr>
        <p:spPr>
          <a:xfrm rot="16200000">
            <a:off x="11294933" y="6405391"/>
            <a:ext cx="1493520" cy="926838"/>
          </a:xfrm>
          <a:prstGeom prst="roundRect">
            <a:avLst>
              <a:gd name="adj" fmla="val 10000"/>
            </a:avLst>
          </a:prstGeom>
          <a:blipFill rotWithShape="0">
            <a:blip r:embed="rId9"/>
            <a:stretch>
              <a:fillRect/>
            </a:stretch>
          </a:blipFill>
          <a:scene3d>
            <a:camera prst="orthographicFront"/>
            <a:lightRig rig="flat" dir="t"/>
          </a:scene3d>
          <a:sp3d z="127000" prstMaterial="plastic">
            <a:bevelT w="88900" h="88900"/>
            <a:bevelB w="88900" h="31750" prst="angle"/>
          </a:sp3d>
        </p:spPr>
        <p:style>
          <a:lnRef idx="0">
            <a:schemeClr val="dk1">
              <a:shade val="80000"/>
              <a:hueOff val="0"/>
              <a:satOff val="0"/>
              <a:lumOff val="0"/>
              <a:alphaOff val="0"/>
            </a:schemeClr>
          </a:lnRef>
          <a:fillRef idx="3">
            <a:scrgbClr r="0" g="0" b="0"/>
          </a:fillRef>
          <a:effectRef idx="2">
            <a:schemeClr val="dk1">
              <a:tint val="40000"/>
              <a:hueOff val="0"/>
              <a:satOff val="0"/>
              <a:lumOff val="0"/>
              <a:alphaOff val="0"/>
            </a:schemeClr>
          </a:effectRef>
          <a:fontRef idx="minor">
            <a:schemeClr val="lt1">
              <a:hueOff val="0"/>
              <a:satOff val="0"/>
              <a:lumOff val="0"/>
              <a:alphaOff val="0"/>
            </a:schemeClr>
          </a:fontRef>
        </p:style>
      </p:sp>
      <p:sp>
        <p:nvSpPr>
          <p:cNvPr id="27" name="TextBox 26"/>
          <p:cNvSpPr txBox="1"/>
          <p:nvPr/>
        </p:nvSpPr>
        <p:spPr>
          <a:xfrm rot="16200000" flipH="1">
            <a:off x="11337907" y="6657502"/>
            <a:ext cx="1386841" cy="398542"/>
          </a:xfrm>
          <a:prstGeom prst="rect">
            <a:avLst/>
          </a:prstGeom>
          <a:noFill/>
        </p:spPr>
        <p:txBody>
          <a:bodyPr wrap="square" lIns="127985" tIns="63994" rIns="127985" bIns="63994" rtlCol="1">
            <a:spAutoFit/>
          </a:bodyPr>
          <a:lstStyle/>
          <a:p>
            <a:pPr algn="ctr" rtl="1">
              <a:lnSpc>
                <a:spcPts val="2100"/>
              </a:lnSpc>
            </a:pPr>
            <a:r>
              <a:rPr lang="fa-IR" sz="2800" b="1" dirty="0">
                <a:effectLst>
                  <a:outerShdw blurRad="38100" dist="38100" dir="2700000" algn="tl">
                    <a:srgbClr val="000000">
                      <a:alpha val="43137"/>
                    </a:srgbClr>
                  </a:outerShdw>
                </a:effectLst>
                <a:cs typeface="B Kamran" pitchFamily="2" charset="-78"/>
              </a:rPr>
              <a:t>کاربری</a:t>
            </a:r>
            <a:endParaRPr lang="fa-IR" sz="2800" b="1" dirty="0"/>
          </a:p>
        </p:txBody>
      </p:sp>
      <p:sp>
        <p:nvSpPr>
          <p:cNvPr id="28" name="Rounded Rectangle 27"/>
          <p:cNvSpPr/>
          <p:nvPr/>
        </p:nvSpPr>
        <p:spPr>
          <a:xfrm rot="16200000">
            <a:off x="11319024" y="7984945"/>
            <a:ext cx="1493520" cy="926838"/>
          </a:xfrm>
          <a:prstGeom prst="roundRect">
            <a:avLst>
              <a:gd name="adj" fmla="val 10000"/>
            </a:avLst>
          </a:prstGeom>
          <a:blipFill rotWithShape="0">
            <a:blip r:embed="rId9"/>
            <a:stretch>
              <a:fillRect/>
            </a:stretch>
          </a:blipFill>
          <a:scene3d>
            <a:camera prst="orthographicFront"/>
            <a:lightRig rig="flat" dir="t"/>
          </a:scene3d>
          <a:sp3d z="127000" prstMaterial="plastic">
            <a:bevelT w="88900" h="88900"/>
            <a:bevelB w="88900" h="31750" prst="angle"/>
          </a:sp3d>
        </p:spPr>
        <p:style>
          <a:lnRef idx="0">
            <a:schemeClr val="dk1">
              <a:shade val="80000"/>
              <a:hueOff val="0"/>
              <a:satOff val="0"/>
              <a:lumOff val="0"/>
              <a:alphaOff val="0"/>
            </a:schemeClr>
          </a:lnRef>
          <a:fillRef idx="3">
            <a:scrgbClr r="0" g="0" b="0"/>
          </a:fillRef>
          <a:effectRef idx="2">
            <a:schemeClr val="dk1">
              <a:tint val="40000"/>
              <a:hueOff val="0"/>
              <a:satOff val="0"/>
              <a:lumOff val="0"/>
              <a:alphaOff val="0"/>
            </a:schemeClr>
          </a:effectRef>
          <a:fontRef idx="minor">
            <a:schemeClr val="lt1">
              <a:hueOff val="0"/>
              <a:satOff val="0"/>
              <a:lumOff val="0"/>
              <a:alphaOff val="0"/>
            </a:schemeClr>
          </a:fontRef>
        </p:style>
      </p:sp>
      <p:sp>
        <p:nvSpPr>
          <p:cNvPr id="29" name="TextBox 28"/>
          <p:cNvSpPr txBox="1"/>
          <p:nvPr/>
        </p:nvSpPr>
        <p:spPr>
          <a:xfrm rot="16200000" flipH="1">
            <a:off x="11403292" y="8102401"/>
            <a:ext cx="1386841" cy="667847"/>
          </a:xfrm>
          <a:prstGeom prst="rect">
            <a:avLst/>
          </a:prstGeom>
          <a:noFill/>
        </p:spPr>
        <p:txBody>
          <a:bodyPr wrap="square" lIns="127985" tIns="63994" rIns="127985" bIns="63994" rtlCol="1">
            <a:spAutoFit/>
          </a:bodyPr>
          <a:lstStyle/>
          <a:p>
            <a:pPr algn="ctr" rtl="1">
              <a:lnSpc>
                <a:spcPts val="2100"/>
              </a:lnSpc>
            </a:pPr>
            <a:r>
              <a:rPr lang="fa-IR" sz="2800" b="1" dirty="0">
                <a:effectLst>
                  <a:outerShdw blurRad="38100" dist="38100" dir="2700000" algn="tl">
                    <a:srgbClr val="000000">
                      <a:alpha val="43137"/>
                    </a:srgbClr>
                  </a:outerShdw>
                </a:effectLst>
                <a:cs typeface="B Kamran" pitchFamily="2" charset="-78"/>
              </a:rPr>
              <a:t>حمل و نقل عمومی</a:t>
            </a:r>
            <a:endParaRPr lang="fa-IR" sz="2800" b="1" dirty="0"/>
          </a:p>
        </p:txBody>
      </p:sp>
      <p:sp>
        <p:nvSpPr>
          <p:cNvPr id="30" name="TextBox 29"/>
          <p:cNvSpPr txBox="1"/>
          <p:nvPr/>
        </p:nvSpPr>
        <p:spPr>
          <a:xfrm>
            <a:off x="3733803" y="3214604"/>
            <a:ext cx="7487941" cy="1052596"/>
          </a:xfrm>
          <a:prstGeom prst="rect">
            <a:avLst/>
          </a:prstGeom>
          <a:noFill/>
        </p:spPr>
        <p:txBody>
          <a:bodyPr wrap="square" lIns="127985" tIns="63994" rIns="127985" bIns="63994" rtlCol="1">
            <a:spAutoFit/>
          </a:bodyPr>
          <a:lstStyle/>
          <a:p>
            <a:pPr algn="ctr" rtl="1"/>
            <a:r>
              <a:rPr lang="fa-IR" sz="2000" b="1" dirty="0">
                <a:cs typeface="B Kamran" pitchFamily="2" charset="-78"/>
              </a:rPr>
              <a:t>تعیین نوع و رنگ مصالح مورد استفاده در نما، تقسیم بندی سطوح در نما، تعیین درصدی از نما که توسط شیشه پوشیده می شود، مشخص کردن مکان قرارگیری تابلو ها، تعیین جنس و رنگ کرکره ها و قاب پنجره ها، میزان عقب نشینی ساختمان در طبقات، مشخص نمودن چگونگی تزئینات نما و محل قرارگیری الحاقات</a:t>
            </a:r>
            <a:endParaRPr lang="fa-IR" sz="2000" b="1" dirty="0"/>
          </a:p>
        </p:txBody>
      </p:sp>
      <p:sp>
        <p:nvSpPr>
          <p:cNvPr id="31" name="TextBox 30"/>
          <p:cNvSpPr txBox="1"/>
          <p:nvPr/>
        </p:nvSpPr>
        <p:spPr>
          <a:xfrm>
            <a:off x="3840483" y="8122613"/>
            <a:ext cx="7487941" cy="452431"/>
          </a:xfrm>
          <a:prstGeom prst="rect">
            <a:avLst/>
          </a:prstGeom>
          <a:noFill/>
        </p:spPr>
        <p:txBody>
          <a:bodyPr wrap="square" lIns="127985" tIns="63994" rIns="127985" bIns="63994" rtlCol="1">
            <a:spAutoFit/>
          </a:bodyPr>
          <a:lstStyle/>
          <a:p>
            <a:pPr algn="ctr" rtl="1"/>
            <a:r>
              <a:rPr lang="fa-IR" sz="2100" b="1" dirty="0">
                <a:cs typeface="B Kamran" pitchFamily="2" charset="-78"/>
              </a:rPr>
              <a:t>در نظر گرفتن خطوط ویژه منتهی به حرم، تعیین مکان های مشخص برای توقف تاکسی ها</a:t>
            </a:r>
            <a:endParaRPr lang="fa-IR" sz="2100" b="1" dirty="0"/>
          </a:p>
        </p:txBody>
      </p:sp>
      <p:sp>
        <p:nvSpPr>
          <p:cNvPr id="32" name="TextBox 31"/>
          <p:cNvSpPr txBox="1"/>
          <p:nvPr/>
        </p:nvSpPr>
        <p:spPr>
          <a:xfrm>
            <a:off x="3840483" y="6478643"/>
            <a:ext cx="7487941" cy="775597"/>
          </a:xfrm>
          <a:prstGeom prst="rect">
            <a:avLst/>
          </a:prstGeom>
          <a:noFill/>
        </p:spPr>
        <p:txBody>
          <a:bodyPr wrap="square" lIns="127985" tIns="63994" rIns="127985" bIns="63994" rtlCol="1">
            <a:spAutoFit/>
          </a:bodyPr>
          <a:lstStyle/>
          <a:p>
            <a:pPr algn="ctr" rtl="1"/>
            <a:r>
              <a:rPr lang="fa-IR" sz="2100" b="1" dirty="0">
                <a:cs typeface="B Kamran" pitchFamily="2" charset="-78"/>
              </a:rPr>
              <a:t>حذف کاربری های غیر فعال در بخشی از روز مانند کاربری های اداری، حذف کاربری بیمارستان که نباید در قطعات بلافصل خیابان قرار گیرد، استفاده از کاربری های تجاری و اقامتی</a:t>
            </a:r>
            <a:endParaRPr lang="fa-IR" sz="2100" b="1" dirty="0"/>
          </a:p>
        </p:txBody>
      </p:sp>
      <p:sp>
        <p:nvSpPr>
          <p:cNvPr id="33" name="TextBox 32"/>
          <p:cNvSpPr txBox="1"/>
          <p:nvPr/>
        </p:nvSpPr>
        <p:spPr>
          <a:xfrm>
            <a:off x="3713484" y="4676028"/>
            <a:ext cx="7487941" cy="1360372"/>
          </a:xfrm>
          <a:prstGeom prst="rect">
            <a:avLst/>
          </a:prstGeom>
          <a:noFill/>
        </p:spPr>
        <p:txBody>
          <a:bodyPr wrap="square" lIns="127985" tIns="63994" rIns="127985" bIns="63994" rtlCol="1">
            <a:spAutoFit/>
          </a:bodyPr>
          <a:lstStyle/>
          <a:p>
            <a:pPr algn="ctr" rtl="1"/>
            <a:r>
              <a:rPr lang="fa-IR" sz="2000" b="1" dirty="0">
                <a:cs typeface="B Kamran" pitchFamily="2" charset="-78"/>
              </a:rPr>
              <a:t>ارتفاع دادن به بدنه های اطراف میدان و تقاطع برای جلوگیری از پراکندگی فضا، استفاده از معماری خاص و همچنین جنسو رنگ مصالح خاص در کنج ها برای کمک به تعریف هر چه بیستر فضا، تعیین میزان عقب نشینی ساختمان ها در همکف و طبقات، اصلاح هندسی میدان و تقاطع در جهت سهولت تردد، استفاده از مبلمان مناسب</a:t>
            </a:r>
            <a:endParaRPr lang="fa-IR" sz="2000" b="1" dirty="0"/>
          </a:p>
        </p:txBody>
      </p:sp>
      <p:pic>
        <p:nvPicPr>
          <p:cNvPr id="1027" name="Picture 3" descr="F:\asadie daghoon\K-piade.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10800000" flipV="1">
            <a:off x="1787236" y="1884218"/>
            <a:ext cx="1752600" cy="650653"/>
          </a:xfrm>
          <a:prstGeom prst="rect">
            <a:avLst/>
          </a:prstGeom>
          <a:noFill/>
        </p:spPr>
      </p:pic>
      <p:pic>
        <p:nvPicPr>
          <p:cNvPr id="1028" name="Picture 4" descr="F:\asadie daghoon\k-karbari.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798823" y="6568190"/>
            <a:ext cx="1790083" cy="548640"/>
          </a:xfrm>
          <a:prstGeom prst="rect">
            <a:avLst/>
          </a:prstGeom>
          <a:noFill/>
        </p:spPr>
      </p:pic>
      <p:pic>
        <p:nvPicPr>
          <p:cNvPr id="1029" name="Picture 5" descr="F:\asadie daghoon\k-bus.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841444" y="8145088"/>
            <a:ext cx="1752600" cy="548640"/>
          </a:xfrm>
          <a:prstGeom prst="rect">
            <a:avLst/>
          </a:prstGeom>
          <a:noFill/>
        </p:spPr>
      </p:pic>
      <p:pic>
        <p:nvPicPr>
          <p:cNvPr id="1030" name="Picture 6" descr="F:\asadie daghoon\k-gere.jp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flipH="1">
            <a:off x="1794166" y="5063837"/>
            <a:ext cx="1759995" cy="548640"/>
          </a:xfrm>
          <a:prstGeom prst="rect">
            <a:avLst/>
          </a:prstGeom>
          <a:noFill/>
        </p:spPr>
      </p:pic>
      <p:pic>
        <p:nvPicPr>
          <p:cNvPr id="1031" name="Picture 7" descr="F:\asadie daghoon\K-jedare.jp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flipH="1">
            <a:off x="1863438" y="3415262"/>
            <a:ext cx="1676401" cy="64412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Ati's Univ Projz\6th Term\Tarahi Shahri Dr Abbas\MainProj\Emam reza St\Naghshe tarh.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24648" y="381001"/>
            <a:ext cx="9046027" cy="8839200"/>
          </a:xfrm>
          <a:prstGeom prst="rect">
            <a:avLst/>
          </a:prstGeom>
          <a:noFill/>
        </p:spPr>
      </p:pic>
      <p:pic>
        <p:nvPicPr>
          <p:cNvPr id="1028" name="Picture 4" descr="C:\Ati's Univ Projz\6th Term\Tarahi Shahri Dr Abbas\MainProj\Emam reza St\Legend Naghshe Tarh.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0085" y="3627120"/>
            <a:ext cx="700088" cy="2240280"/>
          </a:xfrm>
          <a:prstGeom prst="rect">
            <a:avLst/>
          </a:prstGeom>
          <a:noFill/>
        </p:spPr>
      </p:pic>
      <p:sp>
        <p:nvSpPr>
          <p:cNvPr id="7" name="TextBox 6"/>
          <p:cNvSpPr txBox="1"/>
          <p:nvPr/>
        </p:nvSpPr>
        <p:spPr>
          <a:xfrm>
            <a:off x="1386840" y="3733809"/>
            <a:ext cx="1493520" cy="1975728"/>
          </a:xfrm>
          <a:prstGeom prst="rect">
            <a:avLst/>
          </a:prstGeom>
          <a:noFill/>
        </p:spPr>
        <p:txBody>
          <a:bodyPr wrap="square" lIns="127800" tIns="63910" rIns="127800" bIns="63910" rtlCol="1">
            <a:spAutoFit/>
          </a:bodyPr>
          <a:lstStyle/>
          <a:p>
            <a:pPr algn="ctr"/>
            <a:r>
              <a:rPr lang="fa-IR" sz="1500" dirty="0"/>
              <a:t>ساماندهی پیاده رو</a:t>
            </a:r>
            <a:endParaRPr lang="en-US" sz="1500" dirty="0"/>
          </a:p>
          <a:p>
            <a:pPr algn="ctr"/>
            <a:endParaRPr lang="en-US" sz="1500" dirty="0"/>
          </a:p>
          <a:p>
            <a:pPr algn="ctr"/>
            <a:r>
              <a:rPr lang="fa-IR" sz="1500" dirty="0"/>
              <a:t>فلکه</a:t>
            </a:r>
          </a:p>
          <a:p>
            <a:pPr algn="ctr"/>
            <a:endParaRPr lang="fa-IR" sz="1500" dirty="0"/>
          </a:p>
          <a:p>
            <a:pPr algn="ctr"/>
            <a:r>
              <a:rPr lang="fa-IR" sz="1500" dirty="0"/>
              <a:t>اصلاح کاربری</a:t>
            </a:r>
          </a:p>
          <a:p>
            <a:pPr algn="ctr"/>
            <a:endParaRPr lang="fa-IR" sz="1500" dirty="0"/>
          </a:p>
          <a:p>
            <a:pPr algn="ctr"/>
            <a:r>
              <a:rPr lang="fa-IR" sz="1500" dirty="0"/>
              <a:t>ساماندهی حمل و نقل عمومی</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2" y="2"/>
            <a:ext cx="12814299" cy="9717088"/>
          </a:xfrm>
          <a:prstGeom prst="rect">
            <a:avLst/>
          </a:prstGeom>
          <a:noFill/>
        </p:spPr>
      </p:pic>
      <p:sp>
        <p:nvSpPr>
          <p:cNvPr id="5" name="TextBox 4"/>
          <p:cNvSpPr txBox="1"/>
          <p:nvPr/>
        </p:nvSpPr>
        <p:spPr>
          <a:xfrm>
            <a:off x="3048000" y="1295402"/>
            <a:ext cx="9448802" cy="8325051"/>
          </a:xfrm>
          <a:prstGeom prst="rect">
            <a:avLst/>
          </a:prstGeom>
          <a:noFill/>
        </p:spPr>
        <p:txBody>
          <a:bodyPr wrap="square" lIns="91137" tIns="45569" rIns="91137" bIns="45569" rtlCol="0">
            <a:spAutoFit/>
          </a:bodyPr>
          <a:lstStyle/>
          <a:p>
            <a:pPr algn="justLow" rtl="1"/>
            <a:r>
              <a:rPr lang="fa-IR" sz="2100" dirty="0">
                <a:cs typeface="B Kamran" pitchFamily="2" charset="-78"/>
              </a:rPr>
              <a:t>با توجه به توضیحات ارائه شده در قسمت پیشین و اهداف و سیاست های عنوان شده ساماندهی پیاده رو ها به عنوان پروژه اصلی انتخاب شده است. در این مرحله به ارائه دستور العمل طراحی شهری برای این پروژه خاص می پردازیم که در واقع نکاتی است که طراح بایستی در هنگام طراحی آنها را رعایت کند.</a:t>
            </a:r>
          </a:p>
          <a:p>
            <a:pPr algn="justLow" rtl="1"/>
            <a:endParaRPr lang="fa-IR" sz="2100" dirty="0">
              <a:cs typeface="B Kamran" pitchFamily="2" charset="-78"/>
            </a:endParaRPr>
          </a:p>
          <a:p>
            <a:pPr algn="justLow" rtl="1"/>
            <a:endParaRPr lang="fa-IR" sz="2100" dirty="0">
              <a:cs typeface="B Kamran" pitchFamily="2" charset="-78"/>
            </a:endParaRPr>
          </a:p>
          <a:p>
            <a:pPr lvl="1" algn="justLow" rtl="1">
              <a:buFont typeface="Arial" pitchFamily="34" charset="0"/>
              <a:buChar char="•"/>
            </a:pPr>
            <a:r>
              <a:rPr lang="fa-IR" sz="2100" dirty="0">
                <a:cs typeface="B Kamran" pitchFamily="2" charset="-78"/>
              </a:rPr>
              <a:t>  رعایت جنبه تاریخی محل در هر گونه ساخت و ساز و حتی مرمت و تعمیر با انتخاب مناسب مصالح، رنگ و نحوه ساخت و ساز.</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عدم  ایجاد موانع بصری در جلوی نشانه های شهری و ساختمان های با ارزش و چشم انداز های طبیعی.</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تقسیم بندی سطوح عمودی بنا و رعایت سلسله مراتب عقب نشینی.</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حفظ روحیه فضا ( در این پروژه القای حس نزدیکی به حرم امام رضا (ع))</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توجه به نحوه ترکیب، اندازه، تناسب و جهت پنجره ها و ویترین ها و همچنین جنس و رنگ قاب پنجره ها و کرکره ها و نرده ها.</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انتخاب فرم، شکل، ابعاد، مصالح و رنگ متناسب با روحیه فضا در رابطه با کفسازی و مبلمان.</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ایجاد هماهنگی در رنگ و مکان قرار گیری تابلو ها در جهت جلوگیری از ایجاد آشفتگی بصری.</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تامین روشنایی مناسب در شب.</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تامین آسایش محیطی و در نظر گرفتن تسهیلات رفاهی برای زائران.</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در نظر گرفتن سهولت حرکت پیاده و سواره و تامین ایمنی.</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تامین آسایش اقلیمی با انتخاب پوشش گیاهی مناسب.</a:t>
            </a:r>
          </a:p>
          <a:p>
            <a:pPr lvl="1" algn="justLow" rtl="1"/>
            <a:endParaRPr lang="fa-IR" sz="1300" dirty="0">
              <a:cs typeface="B Kamran" pitchFamily="2" charset="-78"/>
            </a:endParaRPr>
          </a:p>
          <a:p>
            <a:pPr lvl="1" algn="justLow" rtl="1">
              <a:buFont typeface="Arial" pitchFamily="34" charset="0"/>
              <a:buChar char="•"/>
            </a:pPr>
            <a:r>
              <a:rPr lang="fa-IR" sz="2100" dirty="0">
                <a:cs typeface="B Kamran" pitchFamily="2" charset="-78"/>
              </a:rPr>
              <a:t>    حفظ دید به جداره.</a:t>
            </a:r>
          </a:p>
          <a:p>
            <a:pPr lvl="1" algn="justLow" rtl="1"/>
            <a:endParaRPr lang="fa-IR" sz="1400" dirty="0">
              <a:cs typeface="B Kamran" pitchFamily="2" charset="-78"/>
            </a:endParaRPr>
          </a:p>
          <a:p>
            <a:pPr algn="justLow" rtl="1"/>
            <a:endParaRPr lang="fa-IR" sz="2100" dirty="0">
              <a:cs typeface="B Kamran" pitchFamily="2" charset="-78"/>
            </a:endParaRPr>
          </a:p>
        </p:txBody>
      </p:sp>
      <p:sp>
        <p:nvSpPr>
          <p:cNvPr id="8" name="TextBox 7"/>
          <p:cNvSpPr txBox="1"/>
          <p:nvPr/>
        </p:nvSpPr>
        <p:spPr>
          <a:xfrm>
            <a:off x="2880360" y="304804"/>
            <a:ext cx="9281160" cy="753684"/>
          </a:xfrm>
          <a:prstGeom prst="rect">
            <a:avLst/>
          </a:prstGeom>
          <a:noFill/>
        </p:spPr>
        <p:txBody>
          <a:bodyPr wrap="square" lIns="127616" tIns="63826" rIns="127616" bIns="63826"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دستور العمل طراحی شهری (</a:t>
            </a:r>
            <a:r>
              <a:rPr lang="en-US"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 </a:t>
            </a:r>
            <a:r>
              <a:rPr lang="en-US" sz="2400" b="1" dirty="0">
                <a:effectLst>
                  <a:glow rad="101600">
                    <a:schemeClr val="bg1">
                      <a:lumMod val="75000"/>
                      <a:alpha val="40000"/>
                    </a:schemeClr>
                  </a:glow>
                  <a:outerShdw blurRad="50800" dist="38100" dir="5400000" algn="t" rotWithShape="0">
                    <a:prstClr val="black">
                      <a:alpha val="40000"/>
                    </a:prstClr>
                  </a:outerShdw>
                </a:effectLst>
                <a:latin typeface="Comic Sans MS" pitchFamily="66" charset="0"/>
                <a:cs typeface="B Kamran" pitchFamily="2" charset="-78"/>
              </a:rPr>
              <a:t>U.D.B </a:t>
            </a:r>
            <a:r>
              <a:rPr lang="fa-IR" sz="2400" b="1" dirty="0">
                <a:effectLst>
                  <a:glow rad="101600">
                    <a:schemeClr val="bg1">
                      <a:lumMod val="75000"/>
                      <a:alpha val="40000"/>
                    </a:schemeClr>
                  </a:glow>
                  <a:outerShdw blurRad="50800" dist="38100" dir="5400000" algn="t" rotWithShape="0">
                    <a:prstClr val="black">
                      <a:alpha val="40000"/>
                    </a:prstClr>
                  </a:outerShdw>
                </a:effectLst>
                <a:latin typeface="Comic Sans MS" pitchFamily="66" charset="0"/>
                <a:cs typeface="B Kamran" pitchFamily="2" charset="-78"/>
              </a:rPr>
              <a:t>)  </a:t>
            </a:r>
            <a:endPar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7"/>
            <a:ext cx="12801600" cy="9601199"/>
          </a:xfrm>
          <a:prstGeom prst="rect">
            <a:avLst/>
          </a:prstGeom>
          <a:noFill/>
          <a:ln w="9525">
            <a:noFill/>
            <a:miter lim="800000"/>
            <a:headEnd/>
            <a:tailEnd/>
          </a:ln>
          <a:effectLst/>
        </p:spPr>
      </p:pic>
      <p:sp>
        <p:nvSpPr>
          <p:cNvPr id="7" name="TextBox 6"/>
          <p:cNvSpPr txBox="1"/>
          <p:nvPr/>
        </p:nvSpPr>
        <p:spPr>
          <a:xfrm>
            <a:off x="990599" y="152418"/>
            <a:ext cx="9281160" cy="1052271"/>
          </a:xfrm>
          <a:prstGeom prst="rect">
            <a:avLst/>
          </a:prstGeom>
          <a:noFill/>
        </p:spPr>
        <p:txBody>
          <a:bodyPr wrap="square" lIns="127631" tIns="63833" rIns="127631" bIns="63833" rtlCol="1">
            <a:spAutoFit/>
          </a:bodyPr>
          <a:lstStyle/>
          <a:p>
            <a:pPr algn="ct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ارائه طرح و شرح آن</a:t>
            </a:r>
          </a:p>
        </p:txBody>
      </p:sp>
      <p:sp>
        <p:nvSpPr>
          <p:cNvPr id="6" name="TextBox 5"/>
          <p:cNvSpPr txBox="1"/>
          <p:nvPr/>
        </p:nvSpPr>
        <p:spPr>
          <a:xfrm>
            <a:off x="7315202" y="5528537"/>
            <a:ext cx="5181600" cy="1569387"/>
          </a:xfrm>
          <a:prstGeom prst="rect">
            <a:avLst/>
          </a:prstGeom>
          <a:noFill/>
        </p:spPr>
        <p:txBody>
          <a:bodyPr wrap="square" lIns="91148" tIns="45574" rIns="91148" bIns="45574" rtlCol="0">
            <a:spAutoFit/>
          </a:bodyPr>
          <a:lstStyle/>
          <a:p>
            <a:pPr algn="justLow" rtl="1"/>
            <a:r>
              <a:rPr lang="fa-IR" sz="3200" dirty="0">
                <a:cs typeface="B Kamran" pitchFamily="2" charset="-78"/>
              </a:rPr>
              <a:t>در این بخش طرح هایی در رابطه با پروژه انتخابی ارائه می شود. سپس بهترین این گزینه ها انتخاب شده و جزئیات آن شرح داده خواهد شد.</a:t>
            </a:r>
          </a:p>
        </p:txBody>
      </p:sp>
      <p:pic>
        <p:nvPicPr>
          <p:cNvPr id="161797"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772399" y="1447803"/>
            <a:ext cx="4876584" cy="3657599"/>
          </a:xfrm>
          <a:prstGeom prst="rect">
            <a:avLst/>
          </a:prstGeom>
          <a:noFill/>
        </p:spPr>
      </p:pic>
      <p:sp>
        <p:nvSpPr>
          <p:cNvPr id="13" name="Rectangle 12"/>
          <p:cNvSpPr/>
          <p:nvPr/>
        </p:nvSpPr>
        <p:spPr>
          <a:xfrm>
            <a:off x="7829550" y="2398779"/>
            <a:ext cx="640080" cy="329183"/>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dirty="0"/>
          </a:p>
        </p:txBody>
      </p:sp>
      <p:sp>
        <p:nvSpPr>
          <p:cNvPr id="14" name="Rectangle 13"/>
          <p:cNvSpPr/>
          <p:nvPr/>
        </p:nvSpPr>
        <p:spPr>
          <a:xfrm>
            <a:off x="8627745" y="1931176"/>
            <a:ext cx="640080" cy="329183"/>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2" y="2"/>
            <a:ext cx="12814299" cy="9717088"/>
          </a:xfrm>
          <a:prstGeom prst="rect">
            <a:avLst/>
          </a:prstGeom>
          <a:noFill/>
        </p:spPr>
      </p:pic>
      <p:sp>
        <p:nvSpPr>
          <p:cNvPr id="5" name="TextBox 4"/>
          <p:cNvSpPr txBox="1"/>
          <p:nvPr/>
        </p:nvSpPr>
        <p:spPr>
          <a:xfrm>
            <a:off x="6858001" y="1523999"/>
            <a:ext cx="5486401" cy="6555336"/>
          </a:xfrm>
          <a:prstGeom prst="rect">
            <a:avLst/>
          </a:prstGeom>
          <a:noFill/>
        </p:spPr>
        <p:txBody>
          <a:bodyPr wrap="square" lIns="91137" tIns="45569" rIns="91137" bIns="45569" rtlCol="0">
            <a:spAutoFit/>
          </a:bodyPr>
          <a:lstStyle/>
          <a:p>
            <a:pPr algn="justLow" rtl="1"/>
            <a:r>
              <a:rPr lang="fa-IR" sz="2100" dirty="0">
                <a:cs typeface="B Kamran" pitchFamily="2" charset="-78"/>
              </a:rPr>
              <a:t>همان طور که در مرحله شناخت وضع موجود مشاهده گردید عرض کنونی خیابان امام رضا تقریبا 42 متر می باشد که دارای 4 نوار سواره رو در سمت چپ؛ با عرض هر نوار 3.25 متر و 3 نوار سواره رو با همین عرض به علاوه نوار ویژه اتوبوس با عرض 3.5 متر در سمت راست خیابان، نوار پارک به عرض 2.5 متر در هر دو سمت خیابان، دو پیاده رو به عرض 4 متر در دو سمت خیابان و یک جزیره میانی با عرض 2.5 در وسط خیابان می باشد. در این طرح پیشنهاد می گردد که هر دو سمت خیابان مجهز به خط ویژه اتوبوس با عرض 3.5 متر شود و اتوبوس های سریع السیر ویژه در این مسیر زائرین را از میدان برق تا حرم به صورت رایگان جا به جا نمایند. باید در نظر داشت که این اتوبوس ها باید این قابلیت را داشته باشد که مسافرین را از سمت چپ خود پیاده و سوار نماید تا ایمنی مسافران تامین شود و از تداخل پیاده و سواره جلوگیری به عمل آید، لذا عرض کنونی جزیره میانی پاسخگو نمی باشد و عرض 5.5 متر برای آن پیشنهاد می شود. همچنین تعداد نوار های عبوری سواره در هر سمت 3 نوار با عرض 3.25 پیشنهاد می شود. یعنی یک نوار عبوری از سمت چپ خیابان حذف و به خط ویژه اختصاص یابد. </a:t>
            </a:r>
          </a:p>
          <a:p>
            <a:pPr algn="justLow" rtl="1"/>
            <a:r>
              <a:rPr lang="fa-IR" sz="2100" dirty="0">
                <a:cs typeface="B Kamran" pitchFamily="2" charset="-78"/>
              </a:rPr>
              <a:t>از آنجا که عرض پیاده رو در وضع موجود حداقل ممکن یعنی 4 متر می باشد، پیشنهاد می شود که عرض آن تا 5 متر افزایش یابد. به منظور تامین عرض اضافه شده به جزیره میانی و پیاده رو ها، همچنین بهبود وضعیت ترافیکی خیابان پیشنهاد می شود خطوط پارک حاشیه ای حذف و پارک اتومبیل در یک پارکینگ طبقاتی که جایگزین یکی از کاربری های ناسازگاز حاشیه خیابان است، شود. </a:t>
            </a:r>
          </a:p>
        </p:txBody>
      </p:sp>
      <p:sp>
        <p:nvSpPr>
          <p:cNvPr id="8" name="TextBox 7"/>
          <p:cNvSpPr txBox="1"/>
          <p:nvPr/>
        </p:nvSpPr>
        <p:spPr>
          <a:xfrm>
            <a:off x="2880360" y="304804"/>
            <a:ext cx="9281160" cy="759884"/>
          </a:xfrm>
          <a:prstGeom prst="rect">
            <a:avLst/>
          </a:prstGeom>
          <a:noFill/>
        </p:spPr>
        <p:txBody>
          <a:bodyPr wrap="square" lIns="127616" tIns="63826" rIns="127616" bIns="63826"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گزینه 1 </a:t>
            </a:r>
          </a:p>
        </p:txBody>
      </p:sp>
      <p:pic>
        <p:nvPicPr>
          <p:cNvPr id="1026" name="Picture 2" descr="C:\Ati's Univ Projz\6th Term\Tarahi Shahri Dr Abbas\MainProj\Emam reza St\emruz\sketch\1.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742356" y="2305646"/>
            <a:ext cx="6603295" cy="5040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2" y="2"/>
            <a:ext cx="12814299" cy="9717088"/>
          </a:xfrm>
          <a:prstGeom prst="rect">
            <a:avLst/>
          </a:prstGeom>
          <a:noFill/>
        </p:spPr>
      </p:pic>
      <p:sp>
        <p:nvSpPr>
          <p:cNvPr id="5" name="TextBox 4"/>
          <p:cNvSpPr txBox="1"/>
          <p:nvPr/>
        </p:nvSpPr>
        <p:spPr>
          <a:xfrm>
            <a:off x="7010403" y="2451869"/>
            <a:ext cx="5334001" cy="4616366"/>
          </a:xfrm>
          <a:prstGeom prst="rect">
            <a:avLst/>
          </a:prstGeom>
          <a:noFill/>
        </p:spPr>
        <p:txBody>
          <a:bodyPr wrap="square" lIns="91137" tIns="45569" rIns="91137" bIns="45569" rtlCol="0">
            <a:spAutoFit/>
          </a:bodyPr>
          <a:lstStyle/>
          <a:p>
            <a:pPr algn="justLow" rtl="1"/>
            <a:r>
              <a:rPr lang="fa-IR" sz="2100" dirty="0">
                <a:cs typeface="B Kamran" pitchFamily="2" charset="-78"/>
              </a:rPr>
              <a:t>در این گزینه مانند گزینه اول خطوط ویژه اتوبوس با همان شرایطی که در طرح اول بیان شد برای هر دو سمت خیابان پیشنهاد می گردد با این تفاوت که توجه به پیاده و ایده ی تبدیل به خیابان شهری با توجه به موقعیت و پتانسیل خیابان پر رنگ تر است. لذا پیشنهاد می گردد هر سمت خیابان تنها دارای دو نوار سواره رو با عرض 3.25 متر باشد و عرض باقیمانده به پیاده رو و جزیره میانی اختصاص یابد به گونه ای که عرض پیاده رو ها تا 6.5 متر و عرض جزیره میانی به 9 متر افزایش یابد و جزیره میانی نقش یک باند حرکت پیاده به سوی حرم را پیدا کند یعنی مجهز به مبلمان و کفسازی خاص شود و تسهیلات لازم را برای زائران فراهم آورد. شایان ذکر است که ایده طرح باند میانی از باغ های ایرانی (مانند چهار باغ اصفهان) گرفته شده است. همچنین این طرح فضای مناسبی برای خطوط ویژه اتوبوس و مسافران آن مهیا می کند. این مسیر ویژه پیاده در قسمت های مختلف خود دارای گشودگی های فضایی می باشد که در آنها آبنما تعبیه شده است. پیاده رو ها بیشتر به فعالیت هایی مانند خرید کردن از مغازه ها، آبمیوه فروشی ها و ... اختصاص می یابد.</a:t>
            </a:r>
          </a:p>
        </p:txBody>
      </p:sp>
      <p:sp>
        <p:nvSpPr>
          <p:cNvPr id="8" name="TextBox 7"/>
          <p:cNvSpPr txBox="1"/>
          <p:nvPr/>
        </p:nvSpPr>
        <p:spPr>
          <a:xfrm>
            <a:off x="2880360" y="304804"/>
            <a:ext cx="9281160" cy="759884"/>
          </a:xfrm>
          <a:prstGeom prst="rect">
            <a:avLst/>
          </a:prstGeom>
          <a:noFill/>
        </p:spPr>
        <p:txBody>
          <a:bodyPr wrap="square" lIns="127616" tIns="63826" rIns="127616" bIns="63826"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گزینه 2 </a:t>
            </a:r>
          </a:p>
        </p:txBody>
      </p:sp>
      <p:pic>
        <p:nvPicPr>
          <p:cNvPr id="2050" name="Picture 2" descr="C:\Ati's Univ Projz\6th Term\Tarahi Shahri Dr Abbas\MainProj\Emam reza St\emruz\sketch\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852310" y="2289309"/>
            <a:ext cx="6535780" cy="5040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5" y="5534560"/>
            <a:ext cx="8458199" cy="1615816"/>
          </a:xfrm>
          <a:prstGeom prst="rect">
            <a:avLst/>
          </a:prstGeom>
          <a:noFill/>
        </p:spPr>
        <p:txBody>
          <a:bodyPr wrap="square" lIns="91406" tIns="45703" rIns="91406" bIns="45703" rtlCol="0">
            <a:spAutoFit/>
          </a:bodyPr>
          <a:lstStyle/>
          <a:p>
            <a:pPr algn="ctr"/>
            <a:r>
              <a:rPr lang="fa-IR" sz="9900" b="1" dirty="0">
                <a:solidFill>
                  <a:srgbClr val="292929"/>
                </a:solidFill>
                <a:cs typeface="2  Tabassom" pitchFamily="2" charset="-78"/>
              </a:rPr>
              <a:t>مرحله طراحی</a:t>
            </a:r>
            <a:endParaRPr lang="en-US" sz="9900" b="1" dirty="0">
              <a:solidFill>
                <a:srgbClr val="292929"/>
              </a:solidFill>
              <a:cs typeface="2  Tabassom" pitchFamily="2" charset="-78"/>
            </a:endParaRPr>
          </a:p>
        </p:txBody>
      </p:sp>
      <p:sp>
        <p:nvSpPr>
          <p:cNvPr id="7" name="L-Shape 6"/>
          <p:cNvSpPr/>
          <p:nvPr/>
        </p:nvSpPr>
        <p:spPr>
          <a:xfrm rot="10800000">
            <a:off x="7696201" y="4572002"/>
            <a:ext cx="914400" cy="3124199"/>
          </a:xfrm>
          <a:prstGeom prst="corner">
            <a:avLst/>
          </a:prstGeom>
          <a:solidFill>
            <a:srgbClr val="A08E8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a:p>
        </p:txBody>
      </p:sp>
      <p:sp>
        <p:nvSpPr>
          <p:cNvPr id="8" name="L-Shape 7"/>
          <p:cNvSpPr/>
          <p:nvPr/>
        </p:nvSpPr>
        <p:spPr>
          <a:xfrm rot="5400000" flipH="1">
            <a:off x="2743200" y="6019804"/>
            <a:ext cx="838200" cy="3124199"/>
          </a:xfrm>
          <a:prstGeom prst="corner">
            <a:avLst/>
          </a:prstGeom>
          <a:solidFill>
            <a:srgbClr val="D8CEC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9" y="3"/>
            <a:ext cx="12814299" cy="9717088"/>
          </a:xfrm>
          <a:prstGeom prst="rect">
            <a:avLst/>
          </a:prstGeom>
          <a:noFill/>
        </p:spPr>
      </p:pic>
      <p:sp>
        <p:nvSpPr>
          <p:cNvPr id="5" name="TextBox 4"/>
          <p:cNvSpPr txBox="1"/>
          <p:nvPr/>
        </p:nvSpPr>
        <p:spPr>
          <a:xfrm>
            <a:off x="6858001" y="1579679"/>
            <a:ext cx="5486401" cy="6232114"/>
          </a:xfrm>
          <a:prstGeom prst="rect">
            <a:avLst/>
          </a:prstGeom>
          <a:noFill/>
        </p:spPr>
        <p:txBody>
          <a:bodyPr wrap="square" lIns="91081" tIns="45541" rIns="91081" bIns="45541" rtlCol="0">
            <a:spAutoFit/>
          </a:bodyPr>
          <a:lstStyle/>
          <a:p>
            <a:pPr algn="justLow" rtl="1"/>
            <a:r>
              <a:rPr lang="fa-IR" sz="2100" dirty="0">
                <a:cs typeface="B Kamran" pitchFamily="2" charset="-78"/>
              </a:rPr>
              <a:t>در این طرح با توجه به ویژگی های اقلیمی شهر مشهد فضا های شهری به صورت دو حیاط شهری با احساس تعلق نسبی ایجاد می شود. مکان در نظر گرفته شده برای یکی از این حیاط های شهری در محل اتصال خیابان عنصری به خیابان امام رضا قرار دارد. دلیل انتخاب این مکان اشاره مکرر ساکنین در پرسشنامه ها و قلمداد کردن آن به عنوان یک نشانه شهری مهم بوده است، همچنین این تقاطع فاطله نسبتا مناسبی با چهار راه دانش دارد. حیاط شهری دیگری که برای این فضا در نظر گرفته شده است در نزدیکی اداره برق منطقه ای خراسان و با فاصله مناسبی از آن قرار گرفته است که همان گونه که در بخش های قبل بیان گردید از سرزندگی کافی برخوردار نمی باشد. با قرار دادن این فضا می توان به وضعیت آن سامان داد. این حیاط های شهری با گسست تداوم جرم، نفوذ پذیری خیابان را تقویت و تنوع و سرزندگی آن را تشدید می کند. البته باید توجه داشت که میزان گسست در دیواره ی خیابان باید به میزانی باشد که ناظر شهری بتواند با مشارکت ذهنی و به طور مجازی بدنه‌ی خیابان را تکمیل کند. با بهره گیری از ویژگی این کانون های توقف، می توان خوانایی و خاطره‌انگیزی مکان را تقویت کرد .</a:t>
            </a:r>
          </a:p>
          <a:p>
            <a:pPr algn="justLow" rtl="1"/>
            <a:r>
              <a:rPr lang="fa-IR" sz="2100" dirty="0">
                <a:cs typeface="B Kamran" pitchFamily="2" charset="-78"/>
              </a:rPr>
              <a:t>عرض پیاده رو در این طرح با توجه به حجم بالای پیاده از 4 متر به 7 متر افزایش پیدا می کند. همچنین دو خط پارک در دو طرف خیابان هر کدام به عرض 2 متر، دو نوار سواره رو در هر دو طرف هر کدام به عرض 3.25 متر، مسیر ویزه اتوبوس در هر دوطرف به عرض 3.5 متر و جزیره میانی با عرض 4 متر پیشنهاد شده است.</a:t>
            </a:r>
          </a:p>
        </p:txBody>
      </p:sp>
      <p:sp>
        <p:nvSpPr>
          <p:cNvPr id="8" name="TextBox 7"/>
          <p:cNvSpPr txBox="1"/>
          <p:nvPr/>
        </p:nvSpPr>
        <p:spPr>
          <a:xfrm>
            <a:off x="2880360" y="304804"/>
            <a:ext cx="9281160" cy="759884"/>
          </a:xfrm>
          <a:prstGeom prst="rect">
            <a:avLst/>
          </a:prstGeom>
          <a:noFill/>
        </p:spPr>
        <p:txBody>
          <a:bodyPr wrap="square" lIns="127539" tIns="63791" rIns="127539" bIns="63791"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گزینه 3 </a:t>
            </a:r>
          </a:p>
        </p:txBody>
      </p:sp>
      <p:pic>
        <p:nvPicPr>
          <p:cNvPr id="7" name="Picture 2" descr="C:\Users\MONA\Desktop\sketch\a3.jpg"/>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879358" y="2289048"/>
            <a:ext cx="6537959" cy="5038344"/>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Picture1.jpg"/>
          <p:cNvPicPr>
            <a:picLocks noChangeAspect="1" noChangeArrowheads="1"/>
          </p:cNvPicPr>
          <p:nvPr/>
        </p:nvPicPr>
        <p:blipFill>
          <a:blip r:embed="rId3"/>
          <a:srcRect/>
          <a:stretch>
            <a:fillRect/>
          </a:stretch>
        </p:blipFill>
        <p:spPr bwMode="auto">
          <a:xfrm>
            <a:off x="9" y="3"/>
            <a:ext cx="12814299" cy="9717088"/>
          </a:xfrm>
          <a:prstGeom prst="rect">
            <a:avLst/>
          </a:prstGeom>
          <a:noFill/>
        </p:spPr>
      </p:pic>
      <p:sp>
        <p:nvSpPr>
          <p:cNvPr id="5" name="TextBox 4"/>
          <p:cNvSpPr txBox="1"/>
          <p:nvPr/>
        </p:nvSpPr>
        <p:spPr>
          <a:xfrm>
            <a:off x="2438399" y="1295400"/>
            <a:ext cx="9982202" cy="1384712"/>
          </a:xfrm>
          <a:prstGeom prst="rect">
            <a:avLst/>
          </a:prstGeom>
          <a:noFill/>
        </p:spPr>
        <p:txBody>
          <a:bodyPr wrap="square" lIns="91081" tIns="45541" rIns="91081" bIns="45541" rtlCol="0">
            <a:spAutoFit/>
          </a:bodyPr>
          <a:lstStyle/>
          <a:p>
            <a:pPr algn="justLow" rtl="1"/>
            <a:r>
              <a:rPr lang="fa-IR" sz="2100" dirty="0">
                <a:cs typeface="B Kamran" pitchFamily="2" charset="-78"/>
              </a:rPr>
              <a:t>هدف این مرحله این است که میزان موفقیت راه حل های مختلف طراحی در حصول به اهداف مورد نظر اندازه گیری، آزمایش و مقایسه شود. این کار از طریق تعیین محاسن و معایب و پیش بینی اثرات نامطلوب طرح ها صورت می گیرد. فرایند ارزیابی باید به صورت آشکار و آگاهانه انجام گیرد تا برخورد گروه های مختلف با مسائل به طور روشن نشان داده شودو برای طراحان شهری و گروه های ذینفع به خوبی قابل تفهیم باشد. در ارزیابی این گزینه ها، ابتدا  معیارهایی انتخاب شده و سپس بر اساس کارکرد طرح ها در رابطه با هر معیار به آنها امتیازی از 0 تا 10 داده شده است.</a:t>
            </a:r>
          </a:p>
        </p:txBody>
      </p:sp>
      <p:sp>
        <p:nvSpPr>
          <p:cNvPr id="8" name="TextBox 7"/>
          <p:cNvSpPr txBox="1"/>
          <p:nvPr/>
        </p:nvSpPr>
        <p:spPr>
          <a:xfrm>
            <a:off x="2880360" y="304804"/>
            <a:ext cx="9281160" cy="759884"/>
          </a:xfrm>
          <a:prstGeom prst="rect">
            <a:avLst/>
          </a:prstGeom>
          <a:noFill/>
        </p:spPr>
        <p:txBody>
          <a:bodyPr wrap="square" lIns="127539" tIns="63791" rIns="127539" bIns="63791"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ارزیابی گزینه ها </a:t>
            </a:r>
          </a:p>
        </p:txBody>
      </p:sp>
      <p:graphicFrame>
        <p:nvGraphicFramePr>
          <p:cNvPr id="11" name="Diagram 10"/>
          <p:cNvGraphicFramePr>
            <a:graphicFrameLocks noChangeAspect="1"/>
          </p:cNvGraphicFramePr>
          <p:nvPr/>
        </p:nvGraphicFramePr>
        <p:xfrm>
          <a:off x="3883638" y="3124210"/>
          <a:ext cx="7200000" cy="42909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6926051" y="4376006"/>
            <a:ext cx="4199159" cy="2914545"/>
          </a:xfrm>
          <a:prstGeom prst="rect">
            <a:avLst/>
          </a:prstGeom>
          <a:noFill/>
        </p:spPr>
        <p:txBody>
          <a:bodyPr wrap="square" lIns="127908" tIns="63959" rIns="127908" bIns="63959" rtlCol="1">
            <a:spAutoFit/>
          </a:bodyPr>
          <a:lstStyle/>
          <a:p>
            <a:pPr algn="r" rtl="1"/>
            <a:r>
              <a:rPr lang="fa-IR" sz="2000" b="1" dirty="0">
                <a:cs typeface="B Kamran" pitchFamily="2" charset="-78"/>
              </a:rPr>
              <a:t>آسایش اقلیمی</a:t>
            </a:r>
          </a:p>
          <a:p>
            <a:pPr algn="r" rtl="1"/>
            <a:endParaRPr lang="fa-IR" sz="1300" b="1" dirty="0">
              <a:cs typeface="B Kamran" pitchFamily="2" charset="-78"/>
            </a:endParaRPr>
          </a:p>
          <a:p>
            <a:pPr algn="r" rtl="1"/>
            <a:r>
              <a:rPr lang="fa-IR" sz="2000" b="1" dirty="0">
                <a:cs typeface="B Kamran" pitchFamily="2" charset="-78"/>
              </a:rPr>
              <a:t>عدم وجود مشکلات ترافیکی (سواره)</a:t>
            </a:r>
          </a:p>
          <a:p>
            <a:pPr algn="r" rtl="1"/>
            <a:endParaRPr lang="fa-IR" sz="1300" b="1" dirty="0">
              <a:cs typeface="B Kamran" pitchFamily="2" charset="-78"/>
            </a:endParaRPr>
          </a:p>
          <a:p>
            <a:pPr algn="r" rtl="1"/>
            <a:r>
              <a:rPr lang="fa-IR" sz="2000" b="1" dirty="0">
                <a:cs typeface="B Kamran" pitchFamily="2" charset="-78"/>
              </a:rPr>
              <a:t>تناسب کفسازی و مبلمان با روحیه و کارکرد محیط</a:t>
            </a:r>
          </a:p>
          <a:p>
            <a:pPr algn="r" rtl="1"/>
            <a:endParaRPr lang="fa-IR" sz="1000" b="1" dirty="0">
              <a:cs typeface="B Kamran" pitchFamily="2" charset="-78"/>
            </a:endParaRPr>
          </a:p>
          <a:p>
            <a:pPr algn="r" rtl="1"/>
            <a:r>
              <a:rPr lang="fa-IR" sz="2000" b="1" dirty="0">
                <a:cs typeface="B Kamran" pitchFamily="2" charset="-78"/>
              </a:rPr>
              <a:t>سرزندگی مسیر</a:t>
            </a:r>
          </a:p>
          <a:p>
            <a:pPr algn="r" rtl="1"/>
            <a:endParaRPr lang="fa-IR" sz="1400" b="1" dirty="0">
              <a:cs typeface="B Kamran" pitchFamily="2" charset="-78"/>
            </a:endParaRPr>
          </a:p>
          <a:p>
            <a:pPr algn="r" rtl="1"/>
            <a:r>
              <a:rPr lang="fa-IR" sz="2000" b="1" dirty="0">
                <a:cs typeface="B Kamran" pitchFamily="2" charset="-78"/>
              </a:rPr>
              <a:t>برآورده کردن نیاز های زائرین</a:t>
            </a:r>
          </a:p>
          <a:p>
            <a:pPr algn="r" rtl="1"/>
            <a:endParaRPr lang="fa-IR" sz="1100" b="1" dirty="0">
              <a:cs typeface="B Kamran" pitchFamily="2" charset="-78"/>
            </a:endParaRPr>
          </a:p>
          <a:p>
            <a:pPr algn="r" rtl="1"/>
            <a:r>
              <a:rPr lang="fa-IR" sz="2000" b="1" dirty="0">
                <a:cs typeface="B Kamran" pitchFamily="2" charset="-78"/>
              </a:rPr>
              <a:t>جمع</a:t>
            </a:r>
          </a:p>
        </p:txBody>
      </p:sp>
      <p:sp>
        <p:nvSpPr>
          <p:cNvPr id="13" name="TextBox 12"/>
          <p:cNvSpPr txBox="1"/>
          <p:nvPr/>
        </p:nvSpPr>
        <p:spPr>
          <a:xfrm>
            <a:off x="2286000" y="8042985"/>
            <a:ext cx="9982202" cy="415216"/>
          </a:xfrm>
          <a:prstGeom prst="rect">
            <a:avLst/>
          </a:prstGeom>
          <a:noFill/>
        </p:spPr>
        <p:txBody>
          <a:bodyPr wrap="square" lIns="91081" tIns="45541" rIns="91081" bIns="45541" rtlCol="0">
            <a:spAutoFit/>
          </a:bodyPr>
          <a:lstStyle/>
          <a:p>
            <a:pPr algn="justLow" rtl="1"/>
            <a:r>
              <a:rPr lang="fa-IR" sz="2100" b="1" dirty="0">
                <a:effectLst>
                  <a:outerShdw blurRad="38100" dist="38100" dir="2700000" algn="tl">
                    <a:srgbClr val="000000">
                      <a:alpha val="43137"/>
                    </a:srgbClr>
                  </a:outerShdw>
                </a:effectLst>
                <a:cs typeface="B Kamran" pitchFamily="2" charset="-78"/>
              </a:rPr>
              <a:t>بر اساس این ارزیابی گزینه سوم گزینه برتر است. در ادامه به معرفی جزئیات این طرح می پردازیم.</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9" y="3"/>
            <a:ext cx="12814299" cy="9717088"/>
          </a:xfrm>
          <a:prstGeom prst="rect">
            <a:avLst/>
          </a:prstGeom>
          <a:noFill/>
        </p:spPr>
      </p:pic>
      <p:sp>
        <p:nvSpPr>
          <p:cNvPr id="5" name="TextBox 4"/>
          <p:cNvSpPr txBox="1"/>
          <p:nvPr/>
        </p:nvSpPr>
        <p:spPr>
          <a:xfrm>
            <a:off x="3810010" y="1317090"/>
            <a:ext cx="8534401" cy="8817437"/>
          </a:xfrm>
          <a:prstGeom prst="rect">
            <a:avLst/>
          </a:prstGeom>
          <a:noFill/>
        </p:spPr>
        <p:txBody>
          <a:bodyPr wrap="square" lIns="91081" tIns="45541" rIns="91081" bIns="45541" rtlCol="0">
            <a:spAutoFit/>
          </a:bodyPr>
          <a:lstStyle/>
          <a:p>
            <a:pPr algn="justLow" rtl="1"/>
            <a:r>
              <a:rPr lang="fa-IR" sz="2100" dirty="0">
                <a:cs typeface="B Kamran" pitchFamily="2" charset="-78"/>
              </a:rPr>
              <a:t>کانسپت طراحی، کف سازی و مصالح به یکنواخت شدن تاثیر مناظر خیابانی کمک می کند و هویت مجزایی برای روستا و شهر به وجود می آورد. علاوه براین، کف سازی می تواند حس تداوم و پیوستگی مناطق مختلف را – به ویژه جایی که از ماده واحدی برای کناره ها و کانال ها استفاده می شود- به دست دهد. مصالح و رنگ باید به گونه ای انتخاب شوند که ویژگی های خاص مکان را منعکس سازند.برای انتخاب مصالح باید موارد زیر را مورد توجه قرار داد:</a:t>
            </a:r>
          </a:p>
          <a:p>
            <a:pPr algn="justLow" rtl="1"/>
            <a:endParaRPr lang="fa-IR" sz="2100" dirty="0">
              <a:cs typeface="B Kamran" pitchFamily="2" charset="-78"/>
            </a:endParaRPr>
          </a:p>
          <a:p>
            <a:pPr lvl="1" algn="justLow" rtl="1">
              <a:buFont typeface="Wingdings" pitchFamily="2" charset="2"/>
              <a:buChar char="ü"/>
            </a:pPr>
            <a:r>
              <a:rPr lang="fa-IR" sz="2100" b="1" dirty="0">
                <a:cs typeface="B Kamran" pitchFamily="2" charset="-78"/>
              </a:rPr>
              <a:t>  مورد استفاده</a:t>
            </a:r>
            <a:r>
              <a:rPr lang="fa-IR" sz="2100" dirty="0">
                <a:cs typeface="B Kamran" pitchFamily="2" charset="-78"/>
              </a:rPr>
              <a:t>: پیاده رو، مسیر عبور وسایل نقلیه، خطوط مورد نیاز و موانع</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کاربری</a:t>
            </a:r>
            <a:r>
              <a:rPr lang="fa-IR" sz="2100" dirty="0">
                <a:cs typeface="B Kamran" pitchFamily="2" charset="-78"/>
              </a:rPr>
              <a:t>: رسمی، غیر رسمی، عمومی، خصوصی و شرکتی</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هزینه</a:t>
            </a:r>
            <a:r>
              <a:rPr lang="fa-IR" sz="2100" dirty="0">
                <a:cs typeface="B Kamran" pitchFamily="2" charset="-78"/>
              </a:rPr>
              <a:t>: هزینه مصالح، نگهداری و جایگزینی (اصلاح)</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استحکام: </a:t>
            </a:r>
            <a:r>
              <a:rPr lang="fa-IR" sz="2100" dirty="0">
                <a:cs typeface="B Kamran" pitchFamily="2" charset="-78"/>
              </a:rPr>
              <a:t>تحمل بار پیاده رو، تحمل بار چراغ های روشنایی و وسایل نقلیه</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ضمانت: </a:t>
            </a:r>
            <a:r>
              <a:rPr lang="fa-IR" sz="2100" dirty="0">
                <a:cs typeface="B Kamran" pitchFamily="2" charset="-78"/>
              </a:rPr>
              <a:t>دیداری، عملی و ملاحظات ساختاری</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نگهداری: </a:t>
            </a:r>
            <a:r>
              <a:rPr lang="fa-IR" sz="2100" dirty="0">
                <a:cs typeface="B Kamran" pitchFamily="2" charset="-78"/>
              </a:rPr>
              <a:t>استحکام، سهولت نظافت و تعمیر</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اتصالات: </a:t>
            </a:r>
            <a:r>
              <a:rPr lang="fa-IR" sz="2100" dirty="0">
                <a:cs typeface="B Kamran" pitchFamily="2" charset="-78"/>
              </a:rPr>
              <a:t>رنگ، پهنا و نوع مصالح اتصال</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ساخت</a:t>
            </a:r>
            <a:r>
              <a:rPr lang="fa-IR" sz="2100" dirty="0">
                <a:cs typeface="B Kamran" pitchFamily="2" charset="-78"/>
              </a:rPr>
              <a:t>: محکم یا قابل انعطاف و ظرفیت تحمل بار</a:t>
            </a:r>
          </a:p>
          <a:p>
            <a:pPr lvl="1" algn="justLow" rtl="1">
              <a:buFont typeface="Wingdings" pitchFamily="2" charset="2"/>
              <a:buChar char="ü"/>
            </a:pPr>
            <a:r>
              <a:rPr lang="fa-IR" sz="2100" dirty="0">
                <a:cs typeface="B Kamran" pitchFamily="2" charset="-78"/>
              </a:rPr>
              <a:t>  </a:t>
            </a:r>
            <a:r>
              <a:rPr lang="fa-IR" sz="2100" b="1" dirty="0">
                <a:cs typeface="B Kamran" pitchFamily="2" charset="-78"/>
              </a:rPr>
              <a:t>پیش ساخته در برابر مصالح بتنی سخت</a:t>
            </a:r>
            <a:r>
              <a:rPr lang="fa-IR" sz="2100" dirty="0">
                <a:cs typeface="B Kamran" pitchFamily="2" charset="-78"/>
              </a:rPr>
              <a:t>: کیفیت ساخت و نیاز های خاص محل</a:t>
            </a:r>
          </a:p>
          <a:p>
            <a:pPr lvl="1" algn="justLow" rtl="1">
              <a:buFont typeface="Wingdings" pitchFamily="2" charset="2"/>
              <a:buChar char="ü"/>
            </a:pPr>
            <a:r>
              <a:rPr lang="fa-IR" sz="2100" b="1" dirty="0">
                <a:cs typeface="B Kamran" pitchFamily="2" charset="-78"/>
              </a:rPr>
              <a:t>  تناسبات: </a:t>
            </a:r>
            <a:r>
              <a:rPr lang="fa-IR" sz="2100" dirty="0">
                <a:cs typeface="B Kamran" pitchFamily="2" charset="-78"/>
              </a:rPr>
              <a:t>منشا مصالح، تناسبات معماری و بافت منطقه ای</a:t>
            </a:r>
          </a:p>
          <a:p>
            <a:pPr algn="justLow" rtl="1"/>
            <a:endParaRPr lang="fa-IR" sz="2100" dirty="0">
              <a:cs typeface="B Kamran" pitchFamily="2" charset="-78"/>
            </a:endParaRPr>
          </a:p>
          <a:p>
            <a:pPr algn="justLow" rtl="1"/>
            <a:endParaRPr lang="fa-IR" sz="2100" dirty="0">
              <a:cs typeface="B Kamran" pitchFamily="2" charset="-78"/>
            </a:endParaRPr>
          </a:p>
          <a:p>
            <a:pPr algn="justLow" rtl="1"/>
            <a:r>
              <a:rPr lang="fa-IR" sz="2100" dirty="0">
                <a:cs typeface="B Kamran" pitchFamily="2" charset="-78"/>
              </a:rPr>
              <a:t>بافت کف سازی منتخب با توجه به ویژگی های عنوان شده در بالا و با توجه به بعد معنوی محدوده و نزدیکی آن به حرم انتخاب شده است. همچنین در انتخاب این طرح به شبکه زه کشی نیز توجه شده است و با شیب عرضی مناسبی در نظر گرفته شده است.</a:t>
            </a:r>
          </a:p>
          <a:p>
            <a:pPr algn="justLow" rtl="1"/>
            <a:r>
              <a:rPr lang="fa-IR" sz="2100" dirty="0">
                <a:cs typeface="B Kamran" pitchFamily="2" charset="-78"/>
              </a:rPr>
              <a:t>مصالح طرح پیشنهادی در قسمت پیاده رو از جنس گرانیت خاکستری و پرتغالی با طرح یک نوار در وسط می باشد. طرح این نوار با توجه به فضای مذهبی محدوده متشکل از شمسه هایی با رنگ پرتقالی می باشد و به گونه ای است که هر چه به سمت حرم پیش می رویم این شمسه ها به هم نزدیک تر و طرح متراکم تر می شود. شایان توجه است که در گشودگی ها مقیاس این طرح بزرگتر می شود و رنگ شمسه ها از پرتقالی به خاکستری تبدیل می شود. شکل این طرح در عکس بالا مشاهده می شود.</a:t>
            </a:r>
          </a:p>
          <a:p>
            <a:pPr algn="justLow" rtl="1"/>
            <a:r>
              <a:rPr lang="fa-IR" sz="2100" dirty="0">
                <a:cs typeface="B Kamran" pitchFamily="2" charset="-78"/>
              </a:rPr>
              <a:t>همچنین پیشنهاد می شود در قسمت خط ویژه اتوبوس رنگ کفسازی تغییر کند و به رنگ زرد کدر درآید.</a:t>
            </a:r>
          </a:p>
          <a:p>
            <a:pPr algn="r" rtl="1"/>
            <a:endParaRPr lang="fa-IR" sz="2100" dirty="0"/>
          </a:p>
          <a:p>
            <a:pPr algn="justLow" rtl="1"/>
            <a:endParaRPr lang="fa-IR" sz="2100" dirty="0">
              <a:cs typeface="B Kamran" pitchFamily="2" charset="-78"/>
            </a:endParaRPr>
          </a:p>
          <a:p>
            <a:pPr algn="justLow" rtl="1"/>
            <a:r>
              <a:rPr lang="fa-IR" sz="2100" dirty="0">
                <a:cs typeface="B Kamran" pitchFamily="2" charset="-78"/>
              </a:rPr>
              <a:t> </a:t>
            </a:r>
          </a:p>
        </p:txBody>
      </p:sp>
      <p:sp>
        <p:nvSpPr>
          <p:cNvPr id="8" name="TextBox 7"/>
          <p:cNvSpPr txBox="1"/>
          <p:nvPr/>
        </p:nvSpPr>
        <p:spPr>
          <a:xfrm>
            <a:off x="2880360" y="304804"/>
            <a:ext cx="9281160" cy="759884"/>
          </a:xfrm>
          <a:prstGeom prst="rect">
            <a:avLst/>
          </a:prstGeom>
          <a:noFill/>
        </p:spPr>
        <p:txBody>
          <a:bodyPr wrap="square" lIns="127539" tIns="63791" rIns="127539" bIns="63791"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کفسازی </a:t>
            </a:r>
          </a:p>
        </p:txBody>
      </p:sp>
      <p:pic>
        <p:nvPicPr>
          <p:cNvPr id="3075" name="Picture 3" descr="C:\Users\Ati\Desktop\Kafsazy 2Model-Model.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42999" y="2667011"/>
            <a:ext cx="4902738" cy="365759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9" y="3"/>
            <a:ext cx="12814299" cy="9717088"/>
          </a:xfrm>
          <a:prstGeom prst="rect">
            <a:avLst/>
          </a:prstGeom>
          <a:noFill/>
        </p:spPr>
      </p:pic>
      <p:sp>
        <p:nvSpPr>
          <p:cNvPr id="8" name="TextBox 7"/>
          <p:cNvSpPr txBox="1"/>
          <p:nvPr/>
        </p:nvSpPr>
        <p:spPr>
          <a:xfrm>
            <a:off x="2880360" y="304804"/>
            <a:ext cx="9281160" cy="759884"/>
          </a:xfrm>
          <a:prstGeom prst="rect">
            <a:avLst/>
          </a:prstGeom>
          <a:noFill/>
        </p:spPr>
        <p:txBody>
          <a:bodyPr wrap="square" lIns="127539" tIns="63791" rIns="127539" bIns="63791"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فضای سبز </a:t>
            </a:r>
          </a:p>
        </p:txBody>
      </p:sp>
      <p:pic>
        <p:nvPicPr>
          <p:cNvPr id="7" name="Picture 8"/>
          <p:cNvPicPr>
            <a:picLocks noChangeAspect="1" noChangeArrowheads="1"/>
          </p:cNvPicPr>
          <p:nvPr/>
        </p:nvPicPr>
        <p:blipFill>
          <a:blip r:embed="rId4"/>
          <a:srcRect/>
          <a:stretch>
            <a:fillRect/>
          </a:stretch>
        </p:blipFill>
        <p:spPr bwMode="auto">
          <a:xfrm>
            <a:off x="4321185" y="1904999"/>
            <a:ext cx="1851025" cy="2498726"/>
          </a:xfrm>
          <a:prstGeom prst="rect">
            <a:avLst/>
          </a:prstGeom>
          <a:ln>
            <a:noFill/>
          </a:ln>
          <a:effectLst>
            <a:softEdge rad="112500"/>
          </a:effectLst>
        </p:spPr>
      </p:pic>
      <p:pic>
        <p:nvPicPr>
          <p:cNvPr id="3074" name="Picture 2"/>
          <p:cNvPicPr>
            <a:picLocks noChangeAspect="1" noChangeArrowheads="1"/>
          </p:cNvPicPr>
          <p:nvPr/>
        </p:nvPicPr>
        <p:blipFill>
          <a:blip r:embed="rId5"/>
          <a:srcRect/>
          <a:stretch>
            <a:fillRect/>
          </a:stretch>
        </p:blipFill>
        <p:spPr bwMode="auto">
          <a:xfrm>
            <a:off x="8839210" y="5715000"/>
            <a:ext cx="1311275" cy="2582863"/>
          </a:xfrm>
          <a:prstGeom prst="rect">
            <a:avLst/>
          </a:prstGeom>
          <a:ln>
            <a:noFill/>
          </a:ln>
          <a:effectLst>
            <a:softEdge rad="112500"/>
          </a:effectLst>
        </p:spPr>
      </p:pic>
      <p:pic>
        <p:nvPicPr>
          <p:cNvPr id="3075"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028924" y="2618757"/>
            <a:ext cx="2646496" cy="1666524"/>
          </a:xfrm>
          <a:prstGeom prst="rect">
            <a:avLst/>
          </a:prstGeom>
          <a:ln>
            <a:noFill/>
          </a:ln>
          <a:effectLst>
            <a:softEdge rad="112500"/>
          </a:effectLst>
        </p:spPr>
      </p:pic>
      <p:pic>
        <p:nvPicPr>
          <p:cNvPr id="3076"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916369" y="5745127"/>
            <a:ext cx="3092587" cy="2073350"/>
          </a:xfrm>
          <a:prstGeom prst="rect">
            <a:avLst/>
          </a:prstGeom>
          <a:ln>
            <a:noFill/>
          </a:ln>
          <a:effectLst>
            <a:softEdge rad="112500"/>
          </a:effectLst>
        </p:spPr>
      </p:pic>
      <p:sp>
        <p:nvSpPr>
          <p:cNvPr id="10" name="Rectangle 9"/>
          <p:cNvSpPr/>
          <p:nvPr/>
        </p:nvSpPr>
        <p:spPr>
          <a:xfrm>
            <a:off x="4038609" y="1676401"/>
            <a:ext cx="7543801" cy="7467600"/>
          </a:xfrm>
          <a:prstGeom prst="rect">
            <a:avLst/>
          </a:prstGeom>
          <a:solidFill>
            <a:schemeClr val="bg1">
              <a:alpha val="6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61" tIns="45681" rIns="91361" bIns="45681" rtlCol="0" anchor="ctr"/>
          <a:lstStyle/>
          <a:p>
            <a:pPr algn="ctr"/>
            <a:endParaRPr lang="en-US"/>
          </a:p>
        </p:txBody>
      </p:sp>
      <p:sp>
        <p:nvSpPr>
          <p:cNvPr id="5" name="TextBox 4"/>
          <p:cNvSpPr txBox="1"/>
          <p:nvPr/>
        </p:nvSpPr>
        <p:spPr>
          <a:xfrm>
            <a:off x="3886201" y="1295403"/>
            <a:ext cx="8458201" cy="8248050"/>
          </a:xfrm>
          <a:prstGeom prst="rect">
            <a:avLst/>
          </a:prstGeom>
          <a:noFill/>
        </p:spPr>
        <p:txBody>
          <a:bodyPr wrap="square" lIns="91081" tIns="45541" rIns="91081" bIns="45541" rtlCol="0">
            <a:spAutoFit/>
          </a:bodyPr>
          <a:lstStyle/>
          <a:p>
            <a:pPr algn="justLow" rtl="1"/>
            <a:r>
              <a:rPr lang="fa-IR" sz="2100" dirty="0">
                <a:cs typeface="B Kamran" pitchFamily="2" charset="-78"/>
              </a:rPr>
              <a:t>فضای سبز شهری به طور کلی به سه دسته فضاهای سبز عمومی، فضاهای سبز نیمه عمومی و فضا های سبز خیابانی تقسیم می شوند که مراد از طراحی فضای سبز در این قسمت فضاهای سبز خیابانی می باشد.</a:t>
            </a:r>
          </a:p>
          <a:p>
            <a:pPr algn="justLow" rtl="1"/>
            <a:r>
              <a:rPr lang="fa-IR" sz="2100" dirty="0">
                <a:cs typeface="B Kamran" pitchFamily="2" charset="-78"/>
              </a:rPr>
              <a:t>فضاهای سبز خیابانی، شامل : فضاهای سبز میدان ها، حاشیه بزرگراه ها، حاشیه پیاده رو ها، جزایر میانی، تقاطع های غیر هم سطح، باند های میانی راه ها (رفیوژ) و کنار خیابان ها می باشد.</a:t>
            </a:r>
          </a:p>
          <a:p>
            <a:pPr algn="justLow" rtl="1"/>
            <a:r>
              <a:rPr lang="fa-IR" sz="2200" b="1" dirty="0">
                <a:cs typeface="B Kamran" pitchFamily="2" charset="-78"/>
              </a:rPr>
              <a:t>اصول کاشت و نظام گیاهی:</a:t>
            </a:r>
          </a:p>
          <a:p>
            <a:pPr algn="justLow" rtl="1"/>
            <a:r>
              <a:rPr lang="fa-IR" sz="2100" dirty="0">
                <a:cs typeface="B Kamran" pitchFamily="2" charset="-78"/>
              </a:rPr>
              <a:t>به طور کلی باید توجه داشت که منظر (فضا) در طول زمان شکل می گیرد و طی دوران شکل گیری خود، با تغییر و تحولات متعددی مواجه می شود؛ بنابراین، طراح منظر باید ترکیب درختان و درخچه ها را به نحوی انتخاب نماید تا ضمن دستیابی به آثار و عناصر منظر در کوتاه مدت، امکان رشد و جایگزینی درختان دارای عمر طولانی و دوام وبقای منظر را تامین نماید.</a:t>
            </a:r>
          </a:p>
          <a:p>
            <a:pPr algn="justLow" rtl="1"/>
            <a:r>
              <a:rPr lang="fa-IR" sz="2100" dirty="0">
                <a:cs typeface="B Kamran" pitchFamily="2" charset="-78"/>
              </a:rPr>
              <a:t>برای انتخاب گونه گیاهی مناسب، در نظر گرفتن اندازه تقریبی، سرعت رشد، شکل، رنگ، میزان سایه اندازی، توجه به اقلیم وخاک و سایر ویژگی های کلیدی ظاهری نقش به سزایی را دارد. همچنین در مورد محل کاشت درختان دقت کافی به عمل آمده است تا مانع دید راننده نباشد و در محدوده مورد مطالعه در باند میانی راه نیز به منظور تداوم و دید مطلوب به حرم مطهر و همچنین با در نظر گرفتن تامین دید کافی برای رانندگان و افزایش ایمنی عابران پیاده، درختان و درختچه ها بایستی در ارتفاع کوتاه نگهداری شوند.</a:t>
            </a:r>
          </a:p>
          <a:p>
            <a:pPr algn="justLow" rtl="1"/>
            <a:r>
              <a:rPr lang="fa-IR" sz="2100" dirty="0">
                <a:cs typeface="B Kamran" pitchFamily="2" charset="-78"/>
              </a:rPr>
              <a:t>با توجه به نکات ذکر شده در بالا و با در نظر گرفتن اقلیم مشهد دو نوع درخت سرو و اقاقیا برای استفاده در پیاده رو و همچنین سرو نقره ای، یاس زرد و شمشاد برای استفاده در باند میانی انتخاب شده اند که ویژگی های زیر را دارند:</a:t>
            </a:r>
          </a:p>
          <a:p>
            <a:pPr algn="justLow" rtl="1"/>
            <a:r>
              <a:rPr lang="fa-IR" sz="2200" b="1" dirty="0">
                <a:cs typeface="B Kamran" pitchFamily="2" charset="-78"/>
              </a:rPr>
              <a:t>اقاقیا: </a:t>
            </a:r>
            <a:r>
              <a:rPr lang="fa-IR" sz="2100" dirty="0">
                <a:cs typeface="B Kamran" pitchFamily="2" charset="-78"/>
              </a:rPr>
              <a:t>در اواخر فصل بهار و اوایل تابستان گل های سفید خوشه ای زیبایی تولید می کندکه فضا را عطر آگین می سازد.</a:t>
            </a:r>
          </a:p>
          <a:p>
            <a:pPr algn="justLow" rtl="1"/>
            <a:r>
              <a:rPr lang="fa-IR" sz="2200" b="1" dirty="0">
                <a:cs typeface="B Kamran" pitchFamily="2" charset="-78"/>
              </a:rPr>
              <a:t>سرو: </a:t>
            </a:r>
            <a:r>
              <a:rPr lang="fa-IR" sz="2100" dirty="0">
                <a:cs typeface="B Kamran" pitchFamily="2" charset="-78"/>
              </a:rPr>
              <a:t>سرسبزی همیشگی برگ ها و شکل گرزن و میوه آن از ویژگی های این درخت است. درخت سرو هم از جهت کیفیت خوب و هم از نظر تحمل موقعیت نامناسب آب و هوایی، گونه جالبی به شمار می آید. این درخت از رشد رضایت بخشی برخوردار است و در برابر باد و برف بسیار مقاوم می باشد. </a:t>
            </a:r>
          </a:p>
          <a:p>
            <a:pPr algn="justLow" rtl="1"/>
            <a:r>
              <a:rPr lang="fa-IR" sz="2200" b="1" dirty="0">
                <a:cs typeface="B Kamran" pitchFamily="2" charset="-78"/>
              </a:rPr>
              <a:t>سرو نقره ای</a:t>
            </a:r>
            <a:r>
              <a:rPr lang="fa-IR" sz="2100" b="1" dirty="0">
                <a:cs typeface="B Kamran" pitchFamily="2" charset="-78"/>
              </a:rPr>
              <a:t>: </a:t>
            </a:r>
            <a:r>
              <a:rPr lang="fa-IR" sz="2100" dirty="0">
                <a:cs typeface="B Kamran" pitchFamily="2" charset="-78"/>
              </a:rPr>
              <a:t>این گیاه بومی آریزونا و جنوب غربی مکزیک جدید و کالیفرنیا می باشد. این گیاهعلاوه بر خصوصیات تزئینی، از نظر چوب مصارف صنعتی متعددی دارد. همچنین از نظر آب و هوایی در مناطق معتدله گرم و سرد به خوبی رشد می نماید. </a:t>
            </a:r>
          </a:p>
          <a:p>
            <a:pPr algn="justLow" rtl="1"/>
            <a:r>
              <a:rPr lang="fa-IR" sz="2200" b="1" dirty="0">
                <a:cs typeface="B Kamran" pitchFamily="2" charset="-78"/>
              </a:rPr>
              <a:t>یاس زرد: </a:t>
            </a:r>
            <a:r>
              <a:rPr lang="fa-IR" sz="2100" dirty="0">
                <a:cs typeface="B Kamran" pitchFamily="2" charset="-78"/>
              </a:rPr>
              <a:t>این گیاه درختچه ای است که گل های آن قبل از ظهور برگ ها شکوفا شده و در تمامی خاک ها رشد و نمو می کنند و دارای گونه های متنوعی است.</a:t>
            </a:r>
          </a:p>
          <a:p>
            <a:pPr algn="justLow" rtl="1"/>
            <a:r>
              <a:rPr lang="fa-IR" sz="2100" dirty="0">
                <a:cs typeface="B Kamran" pitchFamily="2" charset="-78"/>
              </a:rPr>
              <a:t>شایان ذکر است که فاصله مناسب برای کاشت اقاقیا و سرو 5 متر در نظر گرفته شده است و سعی شده است در باند میانی از گیاهانی استفاده شود که هم مانعی نرم برای عبور نامنظم پیاده باشد و هم مانع دید به حرم نشود.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Picture1.jpg"/>
          <p:cNvPicPr>
            <a:picLocks noChangeAspect="1" noChangeArrowheads="1"/>
          </p:cNvPicPr>
          <p:nvPr/>
        </p:nvPicPr>
        <p:blipFill>
          <a:blip r:embed="rId3"/>
          <a:srcRect/>
          <a:stretch>
            <a:fillRect/>
          </a:stretch>
        </p:blipFill>
        <p:spPr bwMode="auto">
          <a:xfrm>
            <a:off x="9" y="-115886"/>
            <a:ext cx="12814299" cy="9717088"/>
          </a:xfrm>
          <a:prstGeom prst="rect">
            <a:avLst/>
          </a:prstGeom>
          <a:noFill/>
        </p:spPr>
      </p:pic>
      <p:sp>
        <p:nvSpPr>
          <p:cNvPr id="5" name="TextBox 4"/>
          <p:cNvSpPr txBox="1"/>
          <p:nvPr/>
        </p:nvSpPr>
        <p:spPr>
          <a:xfrm>
            <a:off x="3886210" y="1295409"/>
            <a:ext cx="8610601" cy="2569573"/>
          </a:xfrm>
          <a:prstGeom prst="rect">
            <a:avLst/>
          </a:prstGeom>
          <a:noFill/>
        </p:spPr>
        <p:txBody>
          <a:bodyPr wrap="square" lIns="91081" tIns="45541" rIns="91081" bIns="45541" rtlCol="0">
            <a:spAutoFit/>
          </a:bodyPr>
          <a:lstStyle/>
          <a:p>
            <a:pPr algn="justLow" rtl="1"/>
            <a:r>
              <a:rPr lang="fa-IR" sz="2400" b="1" dirty="0">
                <a:cs typeface="B Kamran" pitchFamily="2" charset="-78"/>
              </a:rPr>
              <a:t>حاشیه درختان: </a:t>
            </a:r>
          </a:p>
          <a:p>
            <a:pPr algn="justLow" rtl="1"/>
            <a:r>
              <a:rPr lang="fa-IR" sz="2100" dirty="0">
                <a:cs typeface="B Kamran" pitchFamily="2" charset="-78"/>
              </a:rPr>
              <a:t>حصار ها: از حصار درختان برای حفظ استحکام کف و محافظت و در معرض هوا قرار دادن ریشه ها می توان استفاده کرد. آنها امکان آبیاری به وسیله آب های سطحی جاری را نیز فراهم سازند.</a:t>
            </a:r>
          </a:p>
          <a:p>
            <a:pPr algn="justLow" rtl="1"/>
            <a:r>
              <a:rPr lang="fa-IR" sz="2100" dirty="0">
                <a:cs typeface="B Kamran" pitchFamily="2" charset="-78"/>
              </a:rPr>
              <a:t>حداقل ابعاد: حاشیه درختان باید حداقل 1 متر مربع باشد تا امکان هوادهی خاک فراهم شود.</a:t>
            </a:r>
          </a:p>
          <a:p>
            <a:pPr algn="justLow" rtl="1"/>
            <a:endParaRPr lang="fa-IR" sz="1100" dirty="0">
              <a:cs typeface="B Kamran" pitchFamily="2" charset="-78"/>
            </a:endParaRPr>
          </a:p>
          <a:p>
            <a:pPr algn="justLow" rtl="1"/>
            <a:r>
              <a:rPr lang="fa-IR" sz="2100" dirty="0">
                <a:cs typeface="B Kamran" pitchFamily="2" charset="-78"/>
              </a:rPr>
              <a:t>طرح انتخاب شده از جنس آهن پیش ساخته می باشد. از جمله ویژگی های این جنس ماندگاری، تناسب بیشتر با فضاهای تاریخی می باشد. ابعاد این حاشیه 1× 1 متر می باشد. همچنین بیشتر از مصالح دیگر می توانند با الگو های تزئینی زیبا ریخته شوند. شکل این طرح در زیر نشان داده شده است.</a:t>
            </a:r>
          </a:p>
        </p:txBody>
      </p:sp>
      <p:sp>
        <p:nvSpPr>
          <p:cNvPr id="8" name="TextBox 7"/>
          <p:cNvSpPr txBox="1"/>
          <p:nvPr/>
        </p:nvSpPr>
        <p:spPr>
          <a:xfrm>
            <a:off x="2880360" y="304804"/>
            <a:ext cx="9281160" cy="759884"/>
          </a:xfrm>
          <a:prstGeom prst="rect">
            <a:avLst/>
          </a:prstGeom>
          <a:noFill/>
        </p:spPr>
        <p:txBody>
          <a:bodyPr wrap="square" lIns="127539" tIns="63791" rIns="127539" bIns="63791"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مبلمان </a:t>
            </a:r>
          </a:p>
        </p:txBody>
      </p:sp>
      <p:sp>
        <p:nvSpPr>
          <p:cNvPr id="6" name="TextBox 5"/>
          <p:cNvSpPr txBox="1"/>
          <p:nvPr/>
        </p:nvSpPr>
        <p:spPr>
          <a:xfrm>
            <a:off x="3886200" y="5005678"/>
            <a:ext cx="8686801" cy="2785016"/>
          </a:xfrm>
          <a:prstGeom prst="rect">
            <a:avLst/>
          </a:prstGeom>
          <a:noFill/>
        </p:spPr>
        <p:txBody>
          <a:bodyPr wrap="square" lIns="91081" tIns="45541" rIns="91081" bIns="45541" rtlCol="0">
            <a:spAutoFit/>
          </a:bodyPr>
          <a:lstStyle/>
          <a:p>
            <a:pPr algn="justLow" rtl="1"/>
            <a:r>
              <a:rPr lang="fa-IR" sz="2800" b="1" dirty="0">
                <a:cs typeface="B Kamran" pitchFamily="2" charset="-78"/>
              </a:rPr>
              <a:t>گلدان ها:</a:t>
            </a:r>
          </a:p>
          <a:p>
            <a:pPr algn="justLow" rtl="1"/>
            <a:r>
              <a:rPr lang="fa-IR" sz="2100" dirty="0">
                <a:cs typeface="B Kamran" pitchFamily="2" charset="-78"/>
              </a:rPr>
              <a:t>از ظروف مختلف گیاهان در مواردی استفاده می شود که به طور مستقیم نمی توان در زمین، درخت یا درختچه کاشت. ولی برای ایجاد موانع، صفحات یا دیوار های بلند نازک می توان استفاده کرد. همچنین از سبد های آویزان به طوری که بتوان آنها را از تیرهای برق آویزان کرد می توان به خصوص در ایاد بهره جست. این سبد ها دائمی نیست ولی زیبایی خاصی به محیط می بخشد و موجبات سرزندگی محیط را می تواند به وجود اورد. گلجای های پیش بینی شده در این محدوده به گونه ای انتخاب شده که انعطاف پذیری لازم را داشته باشد و از آن بتوان هم به عنوان گلجای و هم به عنوان نیمکت و مکانی برای نشستن استفاده جست. شکل این گلجای ها در طول پیاده رو به شکل مستطیل و در حیاط های شهری به صورت دایره ای می باشد. نمونه ای  از این گلدان در شکل زیر نشان داده شده است.</a:t>
            </a:r>
          </a:p>
        </p:txBody>
      </p:sp>
      <p:pic>
        <p:nvPicPr>
          <p:cNvPr id="3074" name="Picture 2" descr="G:\Print\photo78.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81600" y="3581402"/>
            <a:ext cx="1600200" cy="16466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descr="G:\Print\photo14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924808" y="3581410"/>
            <a:ext cx="1676401" cy="16525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6" name="Picture 4" descr="C:\Users\MONA\Desktop\sketch\niimkat.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477008" y="7391400"/>
            <a:ext cx="2743201" cy="227376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Picture1.jpg"/>
          <p:cNvPicPr>
            <a:picLocks noChangeAspect="1" noChangeArrowheads="1"/>
          </p:cNvPicPr>
          <p:nvPr/>
        </p:nvPicPr>
        <p:blipFill>
          <a:blip r:embed="rId3"/>
          <a:srcRect/>
          <a:stretch>
            <a:fillRect/>
          </a:stretch>
        </p:blipFill>
        <p:spPr bwMode="auto">
          <a:xfrm>
            <a:off x="5" y="3"/>
            <a:ext cx="12814299" cy="9717088"/>
          </a:xfrm>
          <a:prstGeom prst="rect">
            <a:avLst/>
          </a:prstGeom>
          <a:noFill/>
        </p:spPr>
      </p:pic>
      <p:sp>
        <p:nvSpPr>
          <p:cNvPr id="5" name="TextBox 4"/>
          <p:cNvSpPr txBox="1"/>
          <p:nvPr/>
        </p:nvSpPr>
        <p:spPr>
          <a:xfrm>
            <a:off x="3886206" y="1219203"/>
            <a:ext cx="8610601" cy="4185432"/>
          </a:xfrm>
          <a:prstGeom prst="rect">
            <a:avLst/>
          </a:prstGeom>
          <a:noFill/>
        </p:spPr>
        <p:txBody>
          <a:bodyPr wrap="square" lIns="91115" tIns="45557" rIns="91115" bIns="45557" rtlCol="0">
            <a:spAutoFit/>
          </a:bodyPr>
          <a:lstStyle/>
          <a:p>
            <a:pPr algn="justLow" rtl="1"/>
            <a:r>
              <a:rPr lang="fa-IR" sz="2400" b="1" dirty="0">
                <a:cs typeface="B Kamran" pitchFamily="2" charset="-78"/>
              </a:rPr>
              <a:t>سطل های زباله:</a:t>
            </a:r>
          </a:p>
          <a:p>
            <a:pPr algn="justLow" rtl="1"/>
            <a:r>
              <a:rPr lang="fa-IR" sz="2100" dirty="0">
                <a:cs typeface="B Kamran" pitchFamily="2" charset="-78"/>
              </a:rPr>
              <a:t>سطل های زباله بهتر است آشکار و قابل روئت باشند؛ ولی مزاحمتی ایجاد نکنند. در فضا های خطی موجود در طول خیابان، این سطل ها در فاصله 30 متری از هم قرار دارند. ولی در جاهایی مثل غذا خوری ها، سینما ها و شیرینی فروشی ها می توان تعداد آنها را افزایش داد.</a:t>
            </a:r>
          </a:p>
          <a:p>
            <a:pPr algn="justLow" rtl="1"/>
            <a:r>
              <a:rPr lang="fa-IR" sz="2100" dirty="0">
                <a:cs typeface="B Kamran" pitchFamily="2" charset="-78"/>
              </a:rPr>
              <a:t>معیار ها:</a:t>
            </a:r>
          </a:p>
          <a:p>
            <a:pPr algn="justLow" rtl="1"/>
            <a:r>
              <a:rPr lang="fa-IR" sz="2100" dirty="0">
                <a:cs typeface="B Kamran" pitchFamily="2" charset="-78"/>
              </a:rPr>
              <a:t>عواملی که در طراحی سطل های زباله باید مد نظر قرار گیرد، عبارتند از:</a:t>
            </a:r>
          </a:p>
          <a:p>
            <a:pPr lvl="1" algn="justLow" rtl="1"/>
            <a:r>
              <a:rPr lang="fa-IR" sz="2100" dirty="0">
                <a:cs typeface="B Kamran" pitchFamily="2" charset="-78"/>
              </a:rPr>
              <a:t>   - مقاوم در برابر تخریب و فرسودگی                             - استفاده از مصالحی با نیاز به مراقبت کمتر</a:t>
            </a:r>
          </a:p>
          <a:p>
            <a:pPr lvl="1" algn="justLow" rtl="1"/>
            <a:r>
              <a:rPr lang="fa-IR" sz="2100" dirty="0">
                <a:cs typeface="B Kamran" pitchFamily="2" charset="-78"/>
              </a:rPr>
              <a:t>   - سهولت تخلیه و تمیز کردن                                     - غیر قابل سرقت بودن</a:t>
            </a:r>
          </a:p>
          <a:p>
            <a:pPr lvl="1" algn="justLow" rtl="1"/>
            <a:r>
              <a:rPr lang="fa-IR" sz="2100" dirty="0">
                <a:cs typeface="B Kamran" pitchFamily="2" charset="-78"/>
              </a:rPr>
              <a:t>   - مقاوم در برابر هر گونه عامل آتش زا                         - پوشش دهنده زباله های داخل ان</a:t>
            </a:r>
          </a:p>
          <a:p>
            <a:pPr lvl="1" algn="justLow" rtl="1"/>
            <a:r>
              <a:rPr lang="fa-IR" sz="2100" dirty="0">
                <a:cs typeface="B Kamran" pitchFamily="2" charset="-78"/>
              </a:rPr>
              <a:t>   - نصب و تثبیت اجزا و قطعات آن</a:t>
            </a:r>
          </a:p>
          <a:p>
            <a:pPr lvl="1" algn="justLow" rtl="1"/>
            <a:endParaRPr lang="fa-IR" sz="1100" dirty="0">
              <a:cs typeface="B Kamran" pitchFamily="2" charset="-78"/>
            </a:endParaRPr>
          </a:p>
          <a:p>
            <a:pPr algn="justLow" rtl="1"/>
            <a:r>
              <a:rPr lang="fa-IR" sz="2100" dirty="0">
                <a:cs typeface="B Kamran" pitchFamily="2" charset="-78"/>
              </a:rPr>
              <a:t>بایستی به این نکته توجه داشت که مصالح به کار برده باید مستحکم و مقاوم باشد. طرح پیشنهادی ارائه شده ترکیبی از فلز و چوب می باشد که در شکل زیر مشاهده می شود.</a:t>
            </a:r>
          </a:p>
        </p:txBody>
      </p:sp>
      <p:sp>
        <p:nvSpPr>
          <p:cNvPr id="6" name="TextBox 5"/>
          <p:cNvSpPr txBox="1"/>
          <p:nvPr/>
        </p:nvSpPr>
        <p:spPr>
          <a:xfrm>
            <a:off x="3886206" y="6817091"/>
            <a:ext cx="8610601" cy="1107666"/>
          </a:xfrm>
          <a:prstGeom prst="rect">
            <a:avLst/>
          </a:prstGeom>
          <a:noFill/>
        </p:spPr>
        <p:txBody>
          <a:bodyPr wrap="square" lIns="91115" tIns="45557" rIns="91115" bIns="45557" rtlCol="0">
            <a:spAutoFit/>
          </a:bodyPr>
          <a:lstStyle/>
          <a:p>
            <a:pPr algn="justLow" rtl="1"/>
            <a:r>
              <a:rPr lang="fa-IR" sz="2400" b="1" dirty="0">
                <a:cs typeface="B Kamran" pitchFamily="2" charset="-78"/>
              </a:rPr>
              <a:t>آبخوری ها:</a:t>
            </a:r>
          </a:p>
          <a:p>
            <a:pPr algn="justLow" rtl="1"/>
            <a:r>
              <a:rPr lang="fa-IR" sz="2100" dirty="0">
                <a:cs typeface="B Kamran" pitchFamily="2" charset="-78"/>
              </a:rPr>
              <a:t>مصالح مورد استفاده بهتر است با سایر مبلمان به نحوی هماهنگ باشد. همچنین مناسب تر است که خارج از مسیر رفت و آمد پیاده و در عین حال برای معلولین و بچه ها قابل دسترس باشد.</a:t>
            </a:r>
          </a:p>
        </p:txBody>
      </p:sp>
      <p:pic>
        <p:nvPicPr>
          <p:cNvPr id="4098" name="Picture 2" descr="C:\Users\MONA\Desktop\sketch\m7.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81800" y="4953001"/>
            <a:ext cx="2209995" cy="2189160"/>
          </a:xfrm>
          <a:prstGeom prst="rect">
            <a:avLst/>
          </a:prstGeom>
          <a:noFill/>
        </p:spPr>
      </p:pic>
      <p:pic>
        <p:nvPicPr>
          <p:cNvPr id="4099" name="Picture 3" descr="F:\hashemi\abkhori\STA4004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6313175" y="7844794"/>
            <a:ext cx="1950719" cy="1463041"/>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sp>
        <p:nvSpPr>
          <p:cNvPr id="5" name="TextBox 4"/>
          <p:cNvSpPr txBox="1"/>
          <p:nvPr/>
        </p:nvSpPr>
        <p:spPr>
          <a:xfrm>
            <a:off x="2514600" y="1295401"/>
            <a:ext cx="9982202" cy="7155510"/>
          </a:xfrm>
          <a:prstGeom prst="rect">
            <a:avLst/>
          </a:prstGeom>
          <a:noFill/>
        </p:spPr>
        <p:txBody>
          <a:bodyPr wrap="square" lIns="91148" tIns="45574" rIns="91148" bIns="45574" rtlCol="0">
            <a:spAutoFit/>
          </a:bodyPr>
          <a:lstStyle/>
          <a:p>
            <a:pPr algn="justLow" rtl="1"/>
            <a:r>
              <a:rPr lang="fa-IR" sz="2400" b="1" dirty="0">
                <a:cs typeface="B Kamran" pitchFamily="2" charset="-78"/>
              </a:rPr>
              <a:t>صندلی و نیمکت:</a:t>
            </a:r>
          </a:p>
          <a:p>
            <a:pPr algn="justLow" rtl="1"/>
            <a:endParaRPr lang="fa-IR" sz="800" b="1" dirty="0">
              <a:cs typeface="B Kamran" pitchFamily="2" charset="-78"/>
            </a:endParaRPr>
          </a:p>
          <a:p>
            <a:pPr algn="justLow" rtl="1"/>
            <a:r>
              <a:rPr lang="fa-IR" sz="2100" dirty="0">
                <a:cs typeface="B Kamran" pitchFamily="2" charset="-78"/>
              </a:rPr>
              <a:t>صندلی می تواند برای برای مدت کوتاه یا بلند استفاده شود. برای استفاده طولانی مدت، صندلی ها باید راحت تر باشند (برای مثال شکل قالبی با پشت و دسته برای صندلی پارک و بازار) ولی برای استفاده کوتاه مدت می توانند ساده تر و چند منظوره باشند ( مانند نیمکت هایی که در گلدان ها و دیوار هاست یا صندلی ایستگاه های اتوبوس) .</a:t>
            </a:r>
          </a:p>
          <a:p>
            <a:pPr algn="justLow" rtl="1"/>
            <a:r>
              <a:rPr lang="fa-IR" sz="2100" dirty="0">
                <a:cs typeface="B Kamran" pitchFamily="2" charset="-78"/>
              </a:rPr>
              <a:t>عواملی که در طراحی صندلی باید مد نظر قرار گیرد، عبارتند از:</a:t>
            </a:r>
          </a:p>
          <a:p>
            <a:pPr lvl="1" algn="justLow" rtl="1">
              <a:buFont typeface="Wingdings" pitchFamily="2" charset="2"/>
              <a:buChar char="§"/>
            </a:pPr>
            <a:r>
              <a:rPr lang="fa-IR" sz="2100" dirty="0">
                <a:cs typeface="B Kamran" pitchFamily="2" charset="-78"/>
              </a:rPr>
              <a:t>  راحتی</a:t>
            </a:r>
          </a:p>
          <a:p>
            <a:pPr lvl="1" algn="justLow" rtl="1">
              <a:buFont typeface="Wingdings" pitchFamily="2" charset="2"/>
              <a:buChar char="§"/>
            </a:pPr>
            <a:r>
              <a:rPr lang="fa-IR" sz="2100" dirty="0">
                <a:cs typeface="B Kamran" pitchFamily="2" charset="-78"/>
              </a:rPr>
              <a:t>  دوام</a:t>
            </a:r>
          </a:p>
          <a:p>
            <a:pPr lvl="1" algn="justLow" rtl="1">
              <a:buFont typeface="Wingdings" pitchFamily="2" charset="2"/>
              <a:buChar char="§"/>
            </a:pPr>
            <a:r>
              <a:rPr lang="fa-IR" sz="2100" dirty="0">
                <a:cs typeface="B Kamran" pitchFamily="2" charset="-78"/>
              </a:rPr>
              <a:t>  جذب گرما</a:t>
            </a:r>
          </a:p>
          <a:p>
            <a:pPr lvl="1" algn="justLow" rtl="1">
              <a:buFont typeface="Wingdings" pitchFamily="2" charset="2"/>
              <a:buChar char="§"/>
            </a:pPr>
            <a:r>
              <a:rPr lang="fa-IR" sz="2100" dirty="0">
                <a:cs typeface="B Kamran" pitchFamily="2" charset="-78"/>
              </a:rPr>
              <a:t>  ریختن راحت آب از روی آن</a:t>
            </a:r>
          </a:p>
          <a:p>
            <a:pPr lvl="1" algn="justLow" rtl="1">
              <a:buFont typeface="Wingdings" pitchFamily="2" charset="2"/>
              <a:buChar char="§"/>
            </a:pPr>
            <a:r>
              <a:rPr lang="fa-IR" sz="2100" dirty="0">
                <a:cs typeface="B Kamran" pitchFamily="2" charset="-78"/>
              </a:rPr>
              <a:t>  مراقبت کمتر</a:t>
            </a:r>
          </a:p>
          <a:p>
            <a:pPr lvl="1" algn="justLow" rtl="1">
              <a:buFont typeface="Wingdings" pitchFamily="2" charset="2"/>
              <a:buChar char="§"/>
            </a:pPr>
            <a:r>
              <a:rPr lang="fa-IR" sz="2100" dirty="0">
                <a:cs typeface="B Kamran" pitchFamily="2" charset="-78"/>
              </a:rPr>
              <a:t>  مقاومت در برابر تخریب</a:t>
            </a:r>
          </a:p>
          <a:p>
            <a:pPr lvl="1" algn="justLow" rtl="1"/>
            <a:endParaRPr lang="fa-IR" sz="1400" dirty="0">
              <a:cs typeface="B Kamran" pitchFamily="2" charset="-78"/>
            </a:endParaRPr>
          </a:p>
          <a:p>
            <a:pPr lvl="1" algn="justLow" rtl="1"/>
            <a:endParaRPr lang="fa-IR" sz="1400" dirty="0">
              <a:cs typeface="B Kamran" pitchFamily="2" charset="-78"/>
            </a:endParaRPr>
          </a:p>
          <a:p>
            <a:pPr lvl="1" algn="justLow" rtl="1"/>
            <a:endParaRPr lang="fa-IR" sz="1400" dirty="0">
              <a:cs typeface="B Kamran" pitchFamily="2" charset="-78"/>
            </a:endParaRPr>
          </a:p>
          <a:p>
            <a:pPr lvl="1" algn="justLow" rtl="1"/>
            <a:endParaRPr lang="fa-IR" sz="1400" dirty="0">
              <a:cs typeface="B Kamran" pitchFamily="2" charset="-78"/>
            </a:endParaRPr>
          </a:p>
          <a:p>
            <a:pPr lvl="1" algn="justLow" rtl="1"/>
            <a:endParaRPr lang="fa-IR" sz="1400" dirty="0">
              <a:cs typeface="B Kamran" pitchFamily="2" charset="-78"/>
            </a:endParaRPr>
          </a:p>
          <a:p>
            <a:pPr lvl="1" algn="justLow" rtl="1"/>
            <a:endParaRPr lang="fa-IR" sz="1400" dirty="0">
              <a:cs typeface="B Kamran" pitchFamily="2" charset="-78"/>
            </a:endParaRPr>
          </a:p>
          <a:p>
            <a:pPr lvl="1" algn="justLow" rtl="1"/>
            <a:endParaRPr lang="fa-IR" sz="1400" dirty="0">
              <a:cs typeface="B Kamran" pitchFamily="2" charset="-78"/>
            </a:endParaRPr>
          </a:p>
          <a:p>
            <a:pPr lvl="1" algn="justLow" rtl="1"/>
            <a:endParaRPr lang="fa-IR" sz="1400" dirty="0">
              <a:cs typeface="B Kamran" pitchFamily="2" charset="-78"/>
            </a:endParaRPr>
          </a:p>
          <a:p>
            <a:pPr algn="justLow" rtl="1"/>
            <a:r>
              <a:rPr lang="fa-IR" sz="2100" dirty="0">
                <a:cs typeface="B Kamran" pitchFamily="2" charset="-78"/>
              </a:rPr>
              <a:t>. نیمکت های انتخاب شده برای سطح پیاده رو نیز با توجه به حجم زیاد پیاده به صورت ترکیبی از گلجای و نیمکت در نظر گرفته شده است که علاوه بر ایجاد فضای مناسب اقلیمی و ایجاد سایه برای استفاده کوتاه مدت مناسب به نظر می رسد. جنس این نیمکت ها از چوب می باشد. نیمکت های پیشنهادی برای حیاط شهری نیز به صورت ترکیبی از گلجای و نیمکت می باشد با این تفاوت که این صندلی ها بر خلاف پیاده رو دایره ای شکل می باشند و رو به آبنما کوچکی قرار دارند که برای استفاده کنندگان از فضا جذاب تر باشد. همچنین ابعاد انسانی در طراحی این صندلی ها مورد توجه قرار گرفته است. شکل این نیمکت ها به صورت زیر می باشد:</a:t>
            </a:r>
          </a:p>
        </p:txBody>
      </p:sp>
      <p:pic>
        <p:nvPicPr>
          <p:cNvPr id="5122" name="Picture 2" descr="F:\render\1 (2).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13760" y="3234013"/>
            <a:ext cx="5120640" cy="332556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sp>
        <p:nvSpPr>
          <p:cNvPr id="5" name="TextBox 4"/>
          <p:cNvSpPr txBox="1"/>
          <p:nvPr/>
        </p:nvSpPr>
        <p:spPr>
          <a:xfrm>
            <a:off x="2560321" y="1293244"/>
            <a:ext cx="9936482" cy="6940067"/>
          </a:xfrm>
          <a:prstGeom prst="rect">
            <a:avLst/>
          </a:prstGeom>
          <a:noFill/>
        </p:spPr>
        <p:txBody>
          <a:bodyPr wrap="square" lIns="91148" tIns="45574" rIns="91148" bIns="45574" rtlCol="0">
            <a:spAutoFit/>
          </a:bodyPr>
          <a:lstStyle/>
          <a:p>
            <a:pPr algn="justLow" rtl="1"/>
            <a:r>
              <a:rPr lang="fa-IR" sz="2400" b="1" dirty="0">
                <a:cs typeface="B Kamran" pitchFamily="2" charset="-78"/>
              </a:rPr>
              <a:t>چراغ ها:</a:t>
            </a:r>
          </a:p>
          <a:p>
            <a:pPr algn="justLow" rtl="1"/>
            <a:endParaRPr lang="fa-IR" sz="800" b="1" dirty="0">
              <a:cs typeface="B Kamran" pitchFamily="2" charset="-78"/>
            </a:endParaRPr>
          </a:p>
          <a:p>
            <a:pPr algn="justLow" rtl="1"/>
            <a:r>
              <a:rPr lang="fa-IR" sz="2100" dirty="0">
                <a:cs typeface="B Kamran" pitchFamily="2" charset="-78"/>
              </a:rPr>
              <a:t>سطح و نور چراغ، نشان دهنده کاربرد آن و ویژگی های هر منطقه است. چراغ عابر پیاده را می توان در دو سمت و به تعداد زیاد تعبیه کرد؛ یکی به عنوان تسهیلات رفاهی و دیگری به عنوان تزیین.</a:t>
            </a:r>
          </a:p>
          <a:p>
            <a:pPr algn="justLow" rtl="1"/>
            <a:r>
              <a:rPr lang="fa-IR" sz="2100" b="1" dirty="0">
                <a:cs typeface="B Kamran" pitchFamily="2" charset="-78"/>
              </a:rPr>
              <a:t>    تسهیلات رفاهی</a:t>
            </a:r>
            <a:r>
              <a:rPr lang="fa-IR" sz="2100" dirty="0">
                <a:cs typeface="B Kamran" pitchFamily="2" charset="-78"/>
              </a:rPr>
              <a:t>:</a:t>
            </a:r>
          </a:p>
          <a:p>
            <a:pPr algn="justLow" rtl="1"/>
            <a:r>
              <a:rPr lang="fa-IR" sz="2100" dirty="0">
                <a:cs typeface="B Kamran" pitchFamily="2" charset="-78"/>
              </a:rPr>
              <a:t>بلند: از 3 تا 4 متر ارتفاع برای روشن کردن میدان ها، بازار ها و گذر های وسیع متغیر است.</a:t>
            </a:r>
          </a:p>
          <a:p>
            <a:pPr algn="justLow" rtl="1"/>
            <a:r>
              <a:rPr lang="fa-IR" sz="2100" dirty="0">
                <a:cs typeface="B Kamran" pitchFamily="2" charset="-78"/>
              </a:rPr>
              <a:t>کوتاه: چراغ های تیر برق برای روشن کردن بیشتر گذرگاه های باریک، فضاهای نشستن، غذا خوری ها استفاده می شود.</a:t>
            </a:r>
          </a:p>
          <a:p>
            <a:pPr algn="justLow" rtl="1"/>
            <a:r>
              <a:rPr lang="fa-IR" sz="2100" dirty="0">
                <a:cs typeface="B Kamran" pitchFamily="2" charset="-78"/>
              </a:rPr>
              <a:t>دیواره: پله های کناری و شیب ها، در جا هایی که تزئینات نوری یا حامی تیرک ها بیرون زده است.</a:t>
            </a:r>
          </a:p>
          <a:p>
            <a:pPr algn="justLow" rtl="1"/>
            <a:r>
              <a:rPr lang="fa-IR" sz="2100" b="1" dirty="0">
                <a:cs typeface="B Kamran" pitchFamily="2" charset="-78"/>
              </a:rPr>
              <a:t>    تزئینی:</a:t>
            </a:r>
          </a:p>
          <a:p>
            <a:pPr algn="justLow" rtl="1"/>
            <a:r>
              <a:rPr lang="fa-IR" sz="2100" dirty="0">
                <a:cs typeface="B Kamran" pitchFamily="2" charset="-78"/>
              </a:rPr>
              <a:t>نورافکن ها: نور ساختمان های خاص، بنا های تاریخی، چشمه ها یا گلدان ها که ممکن است روی تیرک ها و روی دیوار به صورت کوتاه یا زاویه دار باشد.</a:t>
            </a:r>
          </a:p>
          <a:p>
            <a:pPr algn="justLow" rtl="1"/>
            <a:r>
              <a:rPr lang="fa-IR" sz="2100" dirty="0">
                <a:cs typeface="B Kamran" pitchFamily="2" charset="-78"/>
              </a:rPr>
              <a:t>چراغ های جشن: لامپ های متعدد چند منظوره و جلوه های ویژه برای زمان ها و موقعیت های خاص و جشن ها.</a:t>
            </a:r>
          </a:p>
          <a:p>
            <a:pPr algn="justLow" rtl="1"/>
            <a:r>
              <a:rPr lang="fa-IR" sz="2100" dirty="0">
                <a:cs typeface="B Kamran" pitchFamily="2" charset="-78"/>
              </a:rPr>
              <a:t> </a:t>
            </a:r>
          </a:p>
          <a:p>
            <a:pPr algn="justLow" rtl="1"/>
            <a:r>
              <a:rPr lang="fa-IR" sz="2100" b="1" dirty="0">
                <a:cs typeface="B Kamran" pitchFamily="2" charset="-78"/>
              </a:rPr>
              <a:t>چند نمونه چراغ با کاربرد های مختلف برای این محدوده پیشنهاد شده است:</a:t>
            </a:r>
          </a:p>
          <a:p>
            <a:pPr algn="justLow" rtl="1"/>
            <a:endParaRPr lang="fa-IR" sz="1400" b="1" dirty="0">
              <a:cs typeface="B Kamran" pitchFamily="2" charset="-78"/>
            </a:endParaRPr>
          </a:p>
          <a:p>
            <a:pPr algn="justLow" rtl="1">
              <a:buFont typeface="Wingdings" pitchFamily="2" charset="2"/>
              <a:buChar char="q"/>
            </a:pPr>
            <a:r>
              <a:rPr lang="fa-IR" sz="2100" dirty="0">
                <a:cs typeface="B Kamran" pitchFamily="2" charset="-78"/>
              </a:rPr>
              <a:t>   چراغ های 36 واتی در حیاط شهری به ارتفاع 4 متر و با فاصله 8 متر     </a:t>
            </a:r>
          </a:p>
          <a:p>
            <a:pPr algn="justLow" rtl="1">
              <a:buFont typeface="Wingdings" pitchFamily="2" charset="2"/>
              <a:buChar char="q"/>
            </a:pPr>
            <a:endParaRPr lang="fa-IR" sz="2100" dirty="0">
              <a:cs typeface="B Kamran" pitchFamily="2" charset="-78"/>
            </a:endParaRPr>
          </a:p>
          <a:p>
            <a:pPr algn="justLow" rtl="1">
              <a:buFont typeface="Wingdings" pitchFamily="2" charset="2"/>
              <a:buChar char="q"/>
            </a:pPr>
            <a:r>
              <a:rPr lang="fa-IR" sz="2100" dirty="0">
                <a:cs typeface="B Kamran" pitchFamily="2" charset="-78"/>
              </a:rPr>
              <a:t>   چراغ های پایه کوتاه در باند میانی با ارتفاع 80 سانتیمترو با فاصله 20 متر</a:t>
            </a:r>
          </a:p>
          <a:p>
            <a:pPr algn="justLow" rtl="1"/>
            <a:endParaRPr lang="fa-IR" sz="2100" dirty="0">
              <a:cs typeface="B Kamran" pitchFamily="2" charset="-78"/>
            </a:endParaRPr>
          </a:p>
          <a:p>
            <a:pPr algn="justLow" rtl="1">
              <a:buFont typeface="Wingdings" pitchFamily="2" charset="2"/>
              <a:buChar char="q"/>
            </a:pPr>
            <a:r>
              <a:rPr lang="fa-IR" sz="2100" dirty="0">
                <a:cs typeface="B Kamran" pitchFamily="2" charset="-78"/>
              </a:rPr>
              <a:t>   چراغ های 250 واتی دو طرفه در مرز سواره رو و پیاده رو با ارتفاع 8 متر و فاصله 30 متر</a:t>
            </a:r>
          </a:p>
          <a:p>
            <a:pPr algn="justLow" rtl="1"/>
            <a:endParaRPr lang="fa-IR" sz="2100" dirty="0">
              <a:cs typeface="B Kamran" pitchFamily="2" charset="-78"/>
            </a:endParaRPr>
          </a:p>
          <a:p>
            <a:pPr algn="justLow" rtl="1">
              <a:buFont typeface="Wingdings" pitchFamily="2" charset="2"/>
              <a:buChar char="q"/>
            </a:pPr>
            <a:r>
              <a:rPr lang="fa-IR" sz="2100" dirty="0">
                <a:cs typeface="B Kamran" pitchFamily="2" charset="-78"/>
              </a:rPr>
              <a:t>   چراغ های کف با فاصله 10 متر</a:t>
            </a:r>
          </a:p>
        </p:txBody>
      </p:sp>
      <p:pic>
        <p:nvPicPr>
          <p:cNvPr id="5122" name="Picture 2" descr="C:\Users\MONA\Desktop\sketch\m2.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390927">
            <a:off x="4231593" y="5394406"/>
            <a:ext cx="1641465" cy="1874012"/>
          </a:xfrm>
          <a:prstGeom prst="rect">
            <a:avLst/>
          </a:prstGeom>
          <a:noFill/>
        </p:spPr>
      </p:pic>
      <p:pic>
        <p:nvPicPr>
          <p:cNvPr id="1026" name="Picture 2" descr="F:\render\tire bargh.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73481" y="5760720"/>
            <a:ext cx="993707" cy="2880360"/>
          </a:xfrm>
          <a:prstGeom prst="rect">
            <a:avLst/>
          </a:prstGeom>
          <a:noFill/>
          <a:ln>
            <a:solidFill>
              <a:schemeClr val="tx1"/>
            </a:solidFill>
          </a:ln>
        </p:spPr>
      </p:pic>
      <p:pic>
        <p:nvPicPr>
          <p:cNvPr id="1027" name="Picture 3" descr="F:\render\paye kutah.jpg"/>
          <p:cNvPicPr>
            <a:picLocks noChangeAspect="1" noChangeArrowheads="1"/>
          </p:cNvPicPr>
          <p:nvPr/>
        </p:nvPicPr>
        <p:blipFill>
          <a:blip r:embed="rId6"/>
          <a:srcRect/>
          <a:stretch>
            <a:fillRect/>
          </a:stretch>
        </p:blipFill>
        <p:spPr bwMode="auto">
          <a:xfrm>
            <a:off x="2573656" y="5760721"/>
            <a:ext cx="1453515" cy="2190509"/>
          </a:xfrm>
          <a:prstGeom prst="rect">
            <a:avLst/>
          </a:prstGeom>
          <a:noFill/>
          <a:ln>
            <a:solidFill>
              <a:schemeClr val="tx1"/>
            </a:solidFill>
          </a:ln>
        </p:spPr>
      </p:pic>
      <p:sp>
        <p:nvSpPr>
          <p:cNvPr id="7" name="TextBox 6"/>
          <p:cNvSpPr txBox="1"/>
          <p:nvPr/>
        </p:nvSpPr>
        <p:spPr>
          <a:xfrm>
            <a:off x="3733800" y="7680960"/>
            <a:ext cx="2026920" cy="473976"/>
          </a:xfrm>
          <a:prstGeom prst="rect">
            <a:avLst/>
          </a:prstGeom>
          <a:noFill/>
        </p:spPr>
        <p:txBody>
          <a:bodyPr wrap="square" lIns="128016" tIns="64008" rIns="128016" bIns="64008" rtlCol="1">
            <a:spAutoFit/>
          </a:bodyPr>
          <a:lstStyle/>
          <a:p>
            <a:pPr algn="r" rtl="1"/>
            <a:r>
              <a:rPr lang="fa-IR" sz="2200" dirty="0">
                <a:cs typeface="B Kamran" pitchFamily="2" charset="-78"/>
              </a:rPr>
              <a:t>چراغ 36 واتی</a:t>
            </a:r>
          </a:p>
        </p:txBody>
      </p:sp>
      <p:sp>
        <p:nvSpPr>
          <p:cNvPr id="8" name="TextBox 7"/>
          <p:cNvSpPr txBox="1"/>
          <p:nvPr/>
        </p:nvSpPr>
        <p:spPr>
          <a:xfrm>
            <a:off x="1866900" y="8113764"/>
            <a:ext cx="2026920" cy="473976"/>
          </a:xfrm>
          <a:prstGeom prst="rect">
            <a:avLst/>
          </a:prstGeom>
          <a:noFill/>
        </p:spPr>
        <p:txBody>
          <a:bodyPr wrap="square" lIns="128016" tIns="64008" rIns="128016" bIns="64008" rtlCol="1">
            <a:spAutoFit/>
          </a:bodyPr>
          <a:lstStyle/>
          <a:p>
            <a:pPr algn="r" rtl="1"/>
            <a:r>
              <a:rPr lang="fa-IR" sz="2200" dirty="0">
                <a:cs typeface="B Kamran" pitchFamily="2" charset="-78"/>
              </a:rPr>
              <a:t>چراغ پایه کوتاه</a:t>
            </a:r>
          </a:p>
        </p:txBody>
      </p:sp>
      <p:sp>
        <p:nvSpPr>
          <p:cNvPr id="9" name="TextBox 8"/>
          <p:cNvSpPr txBox="1"/>
          <p:nvPr/>
        </p:nvSpPr>
        <p:spPr>
          <a:xfrm>
            <a:off x="266700" y="8854440"/>
            <a:ext cx="2026920" cy="473976"/>
          </a:xfrm>
          <a:prstGeom prst="rect">
            <a:avLst/>
          </a:prstGeom>
          <a:noFill/>
        </p:spPr>
        <p:txBody>
          <a:bodyPr wrap="square" lIns="128016" tIns="64008" rIns="128016" bIns="64008" rtlCol="1">
            <a:spAutoFit/>
          </a:bodyPr>
          <a:lstStyle/>
          <a:p>
            <a:pPr algn="r" rtl="1"/>
            <a:r>
              <a:rPr lang="fa-IR" sz="2200" dirty="0">
                <a:cs typeface="B Kamran" pitchFamily="2" charset="-78"/>
              </a:rPr>
              <a:t>چراغ 250واتی</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Picture1.jpg"/>
          <p:cNvPicPr>
            <a:picLocks noChangeAspect="1" noChangeArrowheads="1"/>
          </p:cNvPicPr>
          <p:nvPr/>
        </p:nvPicPr>
        <p:blipFill>
          <a:blip r:embed="rId3"/>
          <a:srcRect/>
          <a:stretch>
            <a:fillRect/>
          </a:stretch>
        </p:blipFill>
        <p:spPr bwMode="auto">
          <a:xfrm>
            <a:off x="4" y="3"/>
            <a:ext cx="12814299" cy="9717088"/>
          </a:xfrm>
          <a:prstGeom prst="rect">
            <a:avLst/>
          </a:prstGeom>
          <a:noFill/>
        </p:spPr>
      </p:pic>
      <p:sp>
        <p:nvSpPr>
          <p:cNvPr id="5" name="TextBox 4"/>
          <p:cNvSpPr txBox="1"/>
          <p:nvPr/>
        </p:nvSpPr>
        <p:spPr>
          <a:xfrm>
            <a:off x="3886205" y="1293243"/>
            <a:ext cx="8610601" cy="2031008"/>
          </a:xfrm>
          <a:prstGeom prst="rect">
            <a:avLst/>
          </a:prstGeom>
          <a:noFill/>
        </p:spPr>
        <p:txBody>
          <a:bodyPr wrap="square" lIns="91126" tIns="45563" rIns="91126" bIns="45563" rtlCol="0">
            <a:spAutoFit/>
          </a:bodyPr>
          <a:lstStyle/>
          <a:p>
            <a:pPr algn="justLow" rtl="1"/>
            <a:r>
              <a:rPr lang="fa-IR" sz="2100" b="1" dirty="0">
                <a:cs typeface="B Kamran" pitchFamily="2" charset="-78"/>
              </a:rPr>
              <a:t>تابلو ها و راهنمای زائر:</a:t>
            </a:r>
          </a:p>
          <a:p>
            <a:pPr algn="justLow" rtl="1"/>
            <a:r>
              <a:rPr lang="fa-IR" sz="2100" dirty="0">
                <a:cs typeface="B Kamran" pitchFamily="2" charset="-78"/>
              </a:rPr>
              <a:t>به منظور بهبود رفت و آمد زایرین بهتر است در فواصل مناسبی از تابلو ها، نقشه های شهری و کیوست راهنمای زائر بهره برد. همچنین استفاده از ستون های تبلیغاتی منعطف به گونه ای که مکانی را نیز برای نشستن افراد فراهم اورد در حیاط شهری پیشنهاد می شود.</a:t>
            </a:r>
          </a:p>
          <a:p>
            <a:pPr algn="justLow" rtl="1"/>
            <a:r>
              <a:rPr lang="fa-IR" sz="2100" dirty="0">
                <a:cs typeface="B Kamran" pitchFamily="2" charset="-78"/>
              </a:rPr>
              <a:t>بایستی به این نکته توجه داشت که علائم ونوشته ها باید قابلیت تصویری داشته باشند یعنی تعداد حروف در انها باید به حداقل رسیده و خطوط استفاده شده با شرایط و ویژگی های منطقه هماهنگ باشد.</a:t>
            </a:r>
          </a:p>
        </p:txBody>
      </p:sp>
      <p:sp>
        <p:nvSpPr>
          <p:cNvPr id="4" name="TextBox 3"/>
          <p:cNvSpPr txBox="1"/>
          <p:nvPr/>
        </p:nvSpPr>
        <p:spPr>
          <a:xfrm>
            <a:off x="3886205" y="4572002"/>
            <a:ext cx="8610601" cy="1430844"/>
          </a:xfrm>
          <a:prstGeom prst="rect">
            <a:avLst/>
          </a:prstGeom>
          <a:noFill/>
        </p:spPr>
        <p:txBody>
          <a:bodyPr wrap="square" lIns="91126" tIns="45563" rIns="91126" bIns="45563" rtlCol="0">
            <a:spAutoFit/>
          </a:bodyPr>
          <a:lstStyle/>
          <a:p>
            <a:pPr algn="justLow" rtl="1"/>
            <a:r>
              <a:rPr lang="fa-IR" sz="2400" b="1" dirty="0">
                <a:cs typeface="B Kamran" pitchFamily="2" charset="-78"/>
              </a:rPr>
              <a:t>آبنما:</a:t>
            </a:r>
          </a:p>
          <a:p>
            <a:pPr algn="justLow" rtl="1"/>
            <a:r>
              <a:rPr lang="fa-IR" sz="2100" dirty="0">
                <a:cs typeface="B Kamran" pitchFamily="2" charset="-78"/>
              </a:rPr>
              <a:t>آب دارای ویژگی هایی است که باعث خنک شدن سطح سنگ فرش های سخت و داغ شهری می شود. در صورت امکان باید ابنما ها را در معرض نور خورشید قرار داد تا درخشش آب را منعکس کند.</a:t>
            </a:r>
          </a:p>
          <a:p>
            <a:pPr algn="justLow" rtl="1"/>
            <a:r>
              <a:rPr lang="fa-IR" sz="2100" dirty="0">
                <a:cs typeface="B Kamran" pitchFamily="2" charset="-78"/>
              </a:rPr>
              <a:t>آبنما در محدوده مورد نظر در حیاط های شهری و در مرکز مکان هایی برای نشستن تعبیه شده است. </a:t>
            </a:r>
          </a:p>
        </p:txBody>
      </p:sp>
      <p:sp>
        <p:nvSpPr>
          <p:cNvPr id="7" name="TextBox 6"/>
          <p:cNvSpPr txBox="1"/>
          <p:nvPr/>
        </p:nvSpPr>
        <p:spPr>
          <a:xfrm>
            <a:off x="2590801" y="7826053"/>
            <a:ext cx="9982202" cy="784513"/>
          </a:xfrm>
          <a:prstGeom prst="rect">
            <a:avLst/>
          </a:prstGeom>
          <a:noFill/>
        </p:spPr>
        <p:txBody>
          <a:bodyPr wrap="square" lIns="91126" tIns="45563" rIns="91126" bIns="45563" rtlCol="0">
            <a:spAutoFit/>
          </a:bodyPr>
          <a:lstStyle/>
          <a:p>
            <a:pPr algn="justLow" rtl="1"/>
            <a:r>
              <a:rPr lang="fa-IR" sz="2400" b="1" dirty="0">
                <a:cs typeface="B Kamran" pitchFamily="2" charset="-78"/>
              </a:rPr>
              <a:t>باجه تلفن:</a:t>
            </a:r>
          </a:p>
          <a:p>
            <a:pPr algn="justLow" rtl="1"/>
            <a:r>
              <a:rPr lang="fa-IR" sz="2100" dirty="0">
                <a:cs typeface="B Kamran" pitchFamily="2" charset="-78"/>
              </a:rPr>
              <a:t>باجه تلفنی پیشنهاد شده با هماهنگی با سایر عناصر فضا طراحی شده است.</a:t>
            </a:r>
          </a:p>
        </p:txBody>
      </p:sp>
      <p:pic>
        <p:nvPicPr>
          <p:cNvPr id="6146" name="Picture 2" descr="C:\Users\MONA\Desktop\sketch\tablo.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68692" y="2743199"/>
            <a:ext cx="2376487" cy="2368598"/>
          </a:xfrm>
          <a:prstGeom prst="rect">
            <a:avLst/>
          </a:prstGeom>
          <a:noFill/>
        </p:spPr>
      </p:pic>
      <p:pic>
        <p:nvPicPr>
          <p:cNvPr id="6148" name="Picture 4" descr="C:\Users\MONA\Desktop\sketch\s4.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534400" y="6019800"/>
            <a:ext cx="1828800" cy="1905000"/>
          </a:xfrm>
          <a:prstGeom prst="rect">
            <a:avLst/>
          </a:prstGeom>
          <a:noFill/>
        </p:spPr>
      </p:pic>
      <p:pic>
        <p:nvPicPr>
          <p:cNvPr id="6149" name="Picture 5" descr="G:\Print\PHOTO190.jpg"/>
          <p:cNvPicPr>
            <a:picLocks noChangeAspect="1" noChangeArrowheads="1"/>
          </p:cNvPicPr>
          <p:nvPr/>
        </p:nvPicPr>
        <p:blipFill>
          <a:blip r:embed="rId6" cstate="screen">
            <a:clrChange>
              <a:clrFrom>
                <a:srgbClr val="E8E8E8"/>
              </a:clrFrom>
              <a:clrTo>
                <a:srgbClr val="E8E8E8">
                  <a:alpha val="0"/>
                </a:srgbClr>
              </a:clrTo>
            </a:clrChange>
            <a:extLst>
              <a:ext uri="{28A0092B-C50C-407E-A947-70E740481C1C}">
                <a14:useLocalDpi xmlns:a14="http://schemas.microsoft.com/office/drawing/2010/main"/>
              </a:ext>
            </a:extLst>
          </a:blip>
          <a:srcRect/>
          <a:stretch>
            <a:fillRect/>
          </a:stretch>
        </p:blipFill>
        <p:spPr bwMode="auto">
          <a:xfrm>
            <a:off x="5334004" y="6629400"/>
            <a:ext cx="990599" cy="29718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Picture1.jpg"/>
          <p:cNvPicPr>
            <a:picLocks noChangeAspect="1" noChangeArrowheads="1"/>
          </p:cNvPicPr>
          <p:nvPr/>
        </p:nvPicPr>
        <p:blipFill>
          <a:blip r:embed="rId3"/>
          <a:srcRect/>
          <a:stretch>
            <a:fillRect/>
          </a:stretch>
        </p:blipFill>
        <p:spPr bwMode="auto">
          <a:xfrm>
            <a:off x="4" y="3"/>
            <a:ext cx="12814299" cy="9717088"/>
          </a:xfrm>
          <a:prstGeom prst="rect">
            <a:avLst/>
          </a:prstGeom>
          <a:noFill/>
        </p:spPr>
      </p:pic>
      <p:sp>
        <p:nvSpPr>
          <p:cNvPr id="5" name="TextBox 4"/>
          <p:cNvSpPr txBox="1"/>
          <p:nvPr/>
        </p:nvSpPr>
        <p:spPr>
          <a:xfrm>
            <a:off x="2514600" y="1293244"/>
            <a:ext cx="9982202" cy="1061512"/>
          </a:xfrm>
          <a:prstGeom prst="rect">
            <a:avLst/>
          </a:prstGeom>
          <a:noFill/>
        </p:spPr>
        <p:txBody>
          <a:bodyPr wrap="square" lIns="91126" tIns="45563" rIns="91126" bIns="45563" rtlCol="0">
            <a:spAutoFit/>
          </a:bodyPr>
          <a:lstStyle/>
          <a:p>
            <a:pPr algn="justLow" rtl="1"/>
            <a:r>
              <a:rPr lang="fa-IR" sz="2100" b="1" dirty="0">
                <a:cs typeface="B Kamran" pitchFamily="2" charset="-78"/>
              </a:rPr>
              <a:t>سایر مبلمانی که در محدوده قرار داده شده اند به شرح زیر می باشند</a:t>
            </a:r>
            <a:r>
              <a:rPr lang="fa-IR" sz="2100" dirty="0">
                <a:cs typeface="B Kamran" pitchFamily="2" charset="-78"/>
              </a:rPr>
              <a:t>:</a:t>
            </a:r>
          </a:p>
          <a:p>
            <a:pPr algn="justLow" rtl="1"/>
            <a:endParaRPr lang="fa-IR" sz="2100" dirty="0">
              <a:cs typeface="B Kamran" pitchFamily="2" charset="-78"/>
            </a:endParaRPr>
          </a:p>
          <a:p>
            <a:pPr algn="justLow" rtl="1">
              <a:buFontTx/>
              <a:buChar char="-"/>
            </a:pPr>
            <a:r>
              <a:rPr lang="fa-IR" sz="2100" b="1" dirty="0">
                <a:cs typeface="B Kamran" pitchFamily="2" charset="-78"/>
              </a:rPr>
              <a:t>کیوسک های روزنامه فروشی، کیوسک های مواد غذایی (مانند نان رضوی) و کیوسک های اطلاع رسانی زائرین</a:t>
            </a:r>
          </a:p>
        </p:txBody>
      </p:sp>
      <p:sp>
        <p:nvSpPr>
          <p:cNvPr id="4" name="TextBox 3"/>
          <p:cNvSpPr txBox="1"/>
          <p:nvPr/>
        </p:nvSpPr>
        <p:spPr>
          <a:xfrm>
            <a:off x="3962404" y="4572005"/>
            <a:ext cx="8534401" cy="738381"/>
          </a:xfrm>
          <a:prstGeom prst="rect">
            <a:avLst/>
          </a:prstGeom>
          <a:noFill/>
        </p:spPr>
        <p:txBody>
          <a:bodyPr wrap="square" lIns="91126" tIns="45563" rIns="91126" bIns="45563" rtlCol="0">
            <a:spAutoFit/>
          </a:bodyPr>
          <a:lstStyle/>
          <a:p>
            <a:pPr algn="justLow" rtl="1"/>
            <a:r>
              <a:rPr lang="fa-IR" sz="2100" b="1" dirty="0">
                <a:cs typeface="B Kamran" pitchFamily="2" charset="-78"/>
              </a:rPr>
              <a:t>- محل های مخصوص دستفروشی که با استفاده از کفسازی خاص و در حیاط های شهری مشخص شده اند. این محل ها همچنین دارای سایه بان هایی برای تامین آسایش اقلیمی هستند.</a:t>
            </a:r>
            <a:endParaRPr lang="fa-IR" sz="2100" dirty="0">
              <a:cs typeface="B Kamran" pitchFamily="2" charset="-78"/>
            </a:endParaRPr>
          </a:p>
        </p:txBody>
      </p:sp>
      <p:pic>
        <p:nvPicPr>
          <p:cNvPr id="1026" name="Picture 2" descr="C:\Ati's Univ Projz\6th Term\Tarahi Shahri Dr Abbas\MainProj\Emam reza St\emruz\sketch\s6.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05000" y="6172199"/>
            <a:ext cx="6934200" cy="2790332"/>
          </a:xfrm>
          <a:prstGeom prst="rect">
            <a:avLst/>
          </a:prstGeom>
          <a:noFill/>
        </p:spPr>
      </p:pic>
      <p:pic>
        <p:nvPicPr>
          <p:cNvPr id="1027" name="Picture 3" descr="C:\Ati's Univ Projz\6th Term\Tarahi Shahri Dr Abbas\MainProj\Emam reza St\emruz\sketch\s7.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107492" y="6324601"/>
            <a:ext cx="3694111" cy="2197100"/>
          </a:xfrm>
          <a:prstGeom prst="rect">
            <a:avLst/>
          </a:prstGeom>
          <a:noFill/>
        </p:spPr>
      </p:pic>
      <p:sp>
        <p:nvSpPr>
          <p:cNvPr id="16" name="Oval 15"/>
          <p:cNvSpPr/>
          <p:nvPr/>
        </p:nvSpPr>
        <p:spPr>
          <a:xfrm>
            <a:off x="2971799" y="7315202"/>
            <a:ext cx="1371600" cy="1447800"/>
          </a:xfrm>
          <a:prstGeom prst="ellipse">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sp>
        <p:nvSpPr>
          <p:cNvPr id="17" name="Freeform 16"/>
          <p:cNvSpPr/>
          <p:nvPr/>
        </p:nvSpPr>
        <p:spPr>
          <a:xfrm>
            <a:off x="3695700" y="5559425"/>
            <a:ext cx="6038850" cy="1774825"/>
          </a:xfrm>
          <a:custGeom>
            <a:avLst/>
            <a:gdLst>
              <a:gd name="connsiteX0" fmla="*/ 0 w 6038850"/>
              <a:gd name="connsiteY0" fmla="*/ 1774825 h 1774825"/>
              <a:gd name="connsiteX1" fmla="*/ 2609850 w 6038850"/>
              <a:gd name="connsiteY1" fmla="*/ 155575 h 1774825"/>
              <a:gd name="connsiteX2" fmla="*/ 6019800 w 6038850"/>
              <a:gd name="connsiteY2" fmla="*/ 841375 h 1774825"/>
              <a:gd name="connsiteX3" fmla="*/ 6019800 w 6038850"/>
              <a:gd name="connsiteY3" fmla="*/ 841375 h 1774825"/>
              <a:gd name="connsiteX4" fmla="*/ 6038850 w 6038850"/>
              <a:gd name="connsiteY4" fmla="*/ 841375 h 177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8850" h="1774825">
                <a:moveTo>
                  <a:pt x="0" y="1774825"/>
                </a:moveTo>
                <a:cubicBezTo>
                  <a:pt x="803275" y="1042987"/>
                  <a:pt x="1606550" y="311150"/>
                  <a:pt x="2609850" y="155575"/>
                </a:cubicBezTo>
                <a:cubicBezTo>
                  <a:pt x="3613150" y="0"/>
                  <a:pt x="6019800" y="841375"/>
                  <a:pt x="6019800" y="841375"/>
                </a:cubicBezTo>
                <a:lnTo>
                  <a:pt x="6019800" y="841375"/>
                </a:lnTo>
                <a:lnTo>
                  <a:pt x="6038850" y="841375"/>
                </a:lnTo>
              </a:path>
            </a:pathLst>
          </a:custGeom>
          <a:ln w="28575">
            <a:solidFill>
              <a:schemeClr val="accent1">
                <a:shade val="95000"/>
                <a:satMod val="105000"/>
                <a:alpha val="69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lIns="91406" tIns="45703" rIns="91406" bIns="45703" rtlCol="1" anchor="ctr"/>
          <a:lstStyle/>
          <a:p>
            <a:pPr algn="ctr"/>
            <a:endParaRPr lang="fa-IR"/>
          </a:p>
        </p:txBody>
      </p:sp>
      <p:pic>
        <p:nvPicPr>
          <p:cNvPr id="7170" name="Picture 2" descr="C:\Users\MONA\Desktop\sketch\kioosk.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029204" y="2362204"/>
            <a:ext cx="2619415" cy="2093911"/>
          </a:xfrm>
          <a:prstGeom prst="rect">
            <a:avLst/>
          </a:prstGeom>
          <a:noFill/>
        </p:spPr>
      </p:pic>
      <p:pic>
        <p:nvPicPr>
          <p:cNvPr id="7171" name="Picture 3" descr="G:\Print\PHOTO226-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534400" y="2514602"/>
            <a:ext cx="2133600" cy="1848172"/>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7"/>
            <a:ext cx="12801600" cy="9601199"/>
          </a:xfrm>
          <a:prstGeom prst="rect">
            <a:avLst/>
          </a:prstGeom>
          <a:noFill/>
          <a:ln w="9525">
            <a:noFill/>
            <a:miter lim="800000"/>
            <a:headEnd/>
            <a:tailEnd/>
          </a:ln>
          <a:effectLst/>
        </p:spPr>
      </p:pic>
      <p:sp>
        <p:nvSpPr>
          <p:cNvPr id="7" name="TextBox 6"/>
          <p:cNvSpPr txBox="1"/>
          <p:nvPr/>
        </p:nvSpPr>
        <p:spPr>
          <a:xfrm>
            <a:off x="-2057399" y="1"/>
            <a:ext cx="9281160" cy="1052271"/>
          </a:xfrm>
          <a:prstGeom prst="rect">
            <a:avLst/>
          </a:prstGeom>
          <a:noFill/>
        </p:spPr>
        <p:txBody>
          <a:bodyPr wrap="square" lIns="127631" tIns="63833" rIns="127631" bIns="63833" rtlCol="1">
            <a:spAutoFit/>
          </a:bodyPr>
          <a:lstStyle/>
          <a:p>
            <a:pPr algn="r" rtl="1"/>
            <a:r>
              <a:rPr lang="fa-IR" sz="60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cs typeface="B Kamran" pitchFamily="2" charset="-78"/>
              </a:rPr>
              <a:t>1- تجزیه و تحلیل</a:t>
            </a:r>
          </a:p>
        </p:txBody>
      </p:sp>
      <p:sp>
        <p:nvSpPr>
          <p:cNvPr id="4" name="TextBox 3"/>
          <p:cNvSpPr txBox="1"/>
          <p:nvPr/>
        </p:nvSpPr>
        <p:spPr>
          <a:xfrm>
            <a:off x="7467600" y="5528532"/>
            <a:ext cx="5029200" cy="3539136"/>
          </a:xfrm>
          <a:prstGeom prst="rect">
            <a:avLst/>
          </a:prstGeom>
          <a:noFill/>
        </p:spPr>
        <p:txBody>
          <a:bodyPr wrap="square" lIns="91148" tIns="45574" rIns="91148" bIns="45574" rtlCol="0">
            <a:spAutoFit/>
          </a:bodyPr>
          <a:lstStyle/>
          <a:p>
            <a:pPr algn="justLow" rtl="1"/>
            <a:r>
              <a:rPr lang="fa-IR" sz="3200" dirty="0">
                <a:cs typeface="B Kamran" pitchFamily="2" charset="-78"/>
              </a:rPr>
              <a:t>در این مرحله با شناخت از وضع موجود به تجزیه و تحلیل می پردازیم تا بتوانیم امکانات(نقاط قوت و فرصت ها) و محدودیت ها(نقاط ضعف و تهدیدها) را شناسایی کرده و از آنها برای مرحله طراحی بهره گیریم.جدول </a:t>
            </a:r>
            <a:r>
              <a:rPr lang="en-US" sz="3200" dirty="0" err="1">
                <a:cs typeface="B Kamran" pitchFamily="2" charset="-78"/>
              </a:rPr>
              <a:t>swot</a:t>
            </a:r>
            <a:r>
              <a:rPr lang="fa-IR" sz="3200" dirty="0">
                <a:cs typeface="B Kamran" pitchFamily="2" charset="-78"/>
              </a:rPr>
              <a:t> در سه بخش کالبدی،اجتماعی-اقتصادی و زیست محیطی ارائه شده است.</a:t>
            </a:r>
            <a:endParaRPr lang="en-US" sz="3200" dirty="0"/>
          </a:p>
        </p:txBody>
      </p:sp>
      <p:grpSp>
        <p:nvGrpSpPr>
          <p:cNvPr id="2" name="Group 5"/>
          <p:cNvGrpSpPr>
            <a:grpSpLocks noChangeAspect="1"/>
          </p:cNvGrpSpPr>
          <p:nvPr/>
        </p:nvGrpSpPr>
        <p:grpSpPr>
          <a:xfrm>
            <a:off x="7772399" y="1447803"/>
            <a:ext cx="4876584" cy="3657599"/>
            <a:chOff x="8367198" y="1600200"/>
            <a:chExt cx="4063818" cy="3048000"/>
          </a:xfrm>
        </p:grpSpPr>
        <p:pic>
          <p:nvPicPr>
            <p:cNvPr id="8" name="Picture 5" descr="C:\DRIVE\information\UNIVERSIRY\tarahi shahri\mahdoode\ravand\6.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67198" y="1600200"/>
              <a:ext cx="4063818" cy="3048000"/>
            </a:xfrm>
            <a:prstGeom prst="rect">
              <a:avLst/>
            </a:prstGeom>
            <a:noFill/>
          </p:spPr>
        </p:pic>
        <p:sp>
          <p:nvSpPr>
            <p:cNvPr id="9" name="Rectangle 8"/>
            <p:cNvSpPr/>
            <p:nvPr/>
          </p:nvSpPr>
          <p:spPr>
            <a:xfrm>
              <a:off x="9728770" y="2392680"/>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9078074" y="2003012"/>
              <a:ext cx="533400" cy="274320"/>
            </a:xfrm>
            <a:prstGeom prst="rect">
              <a:avLst/>
            </a:prstGeom>
            <a:solidFill>
              <a:srgbClr val="FF9999">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TextBox 10"/>
          <p:cNvSpPr txBox="1"/>
          <p:nvPr/>
        </p:nvSpPr>
        <p:spPr>
          <a:xfrm>
            <a:off x="2438400" y="1066802"/>
            <a:ext cx="5867400" cy="461539"/>
          </a:xfrm>
          <a:prstGeom prst="rect">
            <a:avLst/>
          </a:prstGeom>
          <a:noFill/>
        </p:spPr>
        <p:txBody>
          <a:bodyPr wrap="square" lIns="91294" tIns="45647" rIns="91294" bIns="45647" rtlCol="0">
            <a:spAutoFit/>
          </a:bodyPr>
          <a:lstStyle/>
          <a:p>
            <a:pPr algn="ctr" rtl="1"/>
            <a:r>
              <a:rPr lang="en-US" sz="24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rPr>
              <a:t>SWOT</a:t>
            </a:r>
            <a:endParaRPr lang="fa-IR" sz="2400" dirty="0">
              <a:ln w="18415" cmpd="sng">
                <a:solidFill>
                  <a:sysClr val="windowText" lastClr="000000">
                    <a:alpha val="37000"/>
                  </a:sysClr>
                </a:solidFill>
                <a:prstDash val="solid"/>
              </a:ln>
              <a:solidFill>
                <a:srgbClr val="FFFFFF"/>
              </a:solidFill>
              <a:effectLst>
                <a:outerShdw blurRad="63500" dir="3600000" algn="tl" rotWithShape="0">
                  <a:srgbClr val="000000">
                    <a:alpha val="70000"/>
                  </a:srgbClr>
                </a:outerShdw>
              </a:effectLst>
              <a:latin typeface="Comic Sans MS" pitchFamily="66" charset="0"/>
              <a:cs typeface="B Kamran"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Picture1.jpg"/>
          <p:cNvPicPr>
            <a:picLocks noChangeAspect="1" noChangeArrowheads="1"/>
          </p:cNvPicPr>
          <p:nvPr/>
        </p:nvPicPr>
        <p:blipFill>
          <a:blip r:embed="rId3"/>
          <a:srcRect/>
          <a:stretch>
            <a:fillRect/>
          </a:stretch>
        </p:blipFill>
        <p:spPr bwMode="auto">
          <a:xfrm>
            <a:off x="4" y="3"/>
            <a:ext cx="12814299" cy="9717088"/>
          </a:xfrm>
          <a:prstGeom prst="rect">
            <a:avLst/>
          </a:prstGeom>
          <a:noFill/>
        </p:spPr>
      </p:pic>
      <p:sp>
        <p:nvSpPr>
          <p:cNvPr id="10" name="TextBox 9"/>
          <p:cNvSpPr txBox="1"/>
          <p:nvPr/>
        </p:nvSpPr>
        <p:spPr>
          <a:xfrm>
            <a:off x="3810001" y="1392803"/>
            <a:ext cx="8648700" cy="8546913"/>
          </a:xfrm>
          <a:prstGeom prst="rect">
            <a:avLst/>
          </a:prstGeom>
          <a:noFill/>
        </p:spPr>
        <p:txBody>
          <a:bodyPr wrap="square" lIns="127970" tIns="63987" rIns="127970" bIns="63987" rtlCol="0">
            <a:spAutoFit/>
          </a:bodyPr>
          <a:lstStyle/>
          <a:p>
            <a:pPr algn="just" rtl="1"/>
            <a:r>
              <a:rPr lang="fa-IR" sz="2100" dirty="0">
                <a:cs typeface="B Kamran" pitchFamily="2" charset="-78"/>
              </a:rPr>
              <a:t>تقسیم بندی نما به بخش های مختلف از نظر ارتفاع و تفکیک ضوابط مربوط به هر حوزه به این جهت است که با افزایش ارتفاع  ضوابط لازم الاجرا کاهش می یابد و آزادی عمل مهندسان و معماران برای طراحی بیشتر می شود . حوزه های مورد نظر به چهار حوزه به شرح زیر تقسیم بندی گردیده است : </a:t>
            </a:r>
            <a:endParaRPr lang="en-US" sz="2100" dirty="0">
              <a:cs typeface="B Kamran" pitchFamily="2" charset="-78"/>
            </a:endParaRPr>
          </a:p>
          <a:p>
            <a:pPr algn="just" rtl="1"/>
            <a:r>
              <a:rPr lang="fa-IR" sz="2100" b="1" dirty="0">
                <a:cs typeface="B Kamran" pitchFamily="2" charset="-78"/>
              </a:rPr>
              <a:t>حوزه ی 1 یا تراز پایه : </a:t>
            </a:r>
            <a:r>
              <a:rPr lang="fa-IR" sz="2100" dirty="0">
                <a:cs typeface="B Kamran" pitchFamily="2" charset="-78"/>
              </a:rPr>
              <a:t>شامل طبقات همکف و اول ساختمان ها است . بیشترین ضوابط عمومی در همین حوزه  به عنوان بخشی از بنا که در فاصله ی نزدیک تری نسبت به عابر پیاده و سواره واقع است و بیشترین تاثیر را در هویت بخشی به سیمای شهری دارد قابل اعمال است . رعایت ضوابط در این بخش از بدنه ی خیابان ها به ایجاد وحدت و هماهنگی درسیمای شهری محدوده منجر می‌شود .</a:t>
            </a:r>
            <a:endParaRPr lang="en-US" sz="2100" dirty="0">
              <a:cs typeface="B Kamran" pitchFamily="2" charset="-78"/>
            </a:endParaRPr>
          </a:p>
          <a:p>
            <a:pPr algn="just" rtl="1"/>
            <a:r>
              <a:rPr lang="fa-IR" sz="2100" b="1" dirty="0">
                <a:cs typeface="B Kamran" pitchFamily="2" charset="-78"/>
              </a:rPr>
              <a:t>حوزه ی 2 : </a:t>
            </a:r>
            <a:r>
              <a:rPr lang="fa-IR" sz="2100" dirty="0">
                <a:cs typeface="B Kamran" pitchFamily="2" charset="-78"/>
              </a:rPr>
              <a:t>شامل طبقات دوم و سوم ساختمان ها است . به عنوان پایه ی طبقات بالاتر، ضوابط این حوزه در جهت مفصل بندي و برقراری پیوند بین ساختمان‌های هم جوار است .</a:t>
            </a:r>
            <a:endParaRPr lang="en-US" sz="2100" dirty="0">
              <a:cs typeface="B Kamran" pitchFamily="2" charset="-78"/>
            </a:endParaRPr>
          </a:p>
          <a:p>
            <a:pPr algn="just" rtl="1"/>
            <a:r>
              <a:rPr lang="fa-IR" sz="2100" b="1" dirty="0">
                <a:cs typeface="B Kamran" pitchFamily="2" charset="-78"/>
              </a:rPr>
              <a:t>حوزه ی 3 : </a:t>
            </a:r>
            <a:r>
              <a:rPr lang="fa-IR" sz="2100" dirty="0">
                <a:cs typeface="B Kamran" pitchFamily="2" charset="-78"/>
              </a:rPr>
              <a:t>طبقات چهارم و بالاتر ساختمان ها را در بر می‌گیرد</a:t>
            </a:r>
            <a:r>
              <a:rPr lang="en-US" sz="2100" dirty="0">
                <a:cs typeface="B Kamran" pitchFamily="2" charset="-78"/>
              </a:rPr>
              <a:t>.</a:t>
            </a:r>
            <a:r>
              <a:rPr lang="fa-IR" sz="2100" dirty="0">
                <a:cs typeface="B Kamran" pitchFamily="2" charset="-78"/>
              </a:rPr>
              <a:t> در این حوزه وظيفه مفصل بندي بين بلوكها كمرنگ تر شده و بنابر اين در طراحي اين بخش از نما امکان بیشتری برای بیان مفاهیم و بروز خلاقیت های معمارانه وجود دارد .</a:t>
            </a:r>
            <a:endParaRPr lang="en-US" sz="2100" dirty="0">
              <a:cs typeface="B Kamran" pitchFamily="2" charset="-78"/>
            </a:endParaRPr>
          </a:p>
          <a:p>
            <a:pPr algn="just" rtl="1"/>
            <a:r>
              <a:rPr lang="fa-IR" sz="2100" b="1" dirty="0">
                <a:cs typeface="B Kamran" pitchFamily="2" charset="-78"/>
              </a:rPr>
              <a:t>حوزه ی 4</a:t>
            </a:r>
            <a:r>
              <a:rPr lang="fa-IR" sz="2100" dirty="0">
                <a:cs typeface="B Kamran" pitchFamily="2" charset="-78"/>
              </a:rPr>
              <a:t>: بخش انتهایی‌ ساختمان‌ها را در بر می‌گیرد . وظايف اين بخش عبارت است از :</a:t>
            </a:r>
            <a:endParaRPr lang="en-US" sz="2100" dirty="0">
              <a:cs typeface="B Kamran" pitchFamily="2" charset="-78"/>
            </a:endParaRPr>
          </a:p>
          <a:p>
            <a:pPr algn="just" rtl="1"/>
            <a:r>
              <a:rPr lang="fa-IR" sz="2100" dirty="0">
                <a:cs typeface="B Kamran" pitchFamily="2" charset="-78"/>
              </a:rPr>
              <a:t>1-  تأمين خط آسمان : نيم رخي هويت بخش </a:t>
            </a:r>
            <a:endParaRPr lang="en-US" sz="2100" dirty="0">
              <a:cs typeface="B Kamran" pitchFamily="2" charset="-78"/>
            </a:endParaRPr>
          </a:p>
          <a:p>
            <a:pPr algn="just" rtl="1"/>
            <a:r>
              <a:rPr lang="fa-IR" sz="2100" dirty="0">
                <a:cs typeface="B Kamran" pitchFamily="2" charset="-78"/>
              </a:rPr>
              <a:t>2- تأمين پوششي براي اضافات بام ( تأسيسات مكانيكي )</a:t>
            </a:r>
            <a:endParaRPr lang="en-US" sz="2100" dirty="0">
              <a:cs typeface="B Kamran" pitchFamily="2" charset="-78"/>
            </a:endParaRPr>
          </a:p>
          <a:p>
            <a:pPr algn="just" rtl="1"/>
            <a:r>
              <a:rPr lang="fa-IR" sz="2100" dirty="0">
                <a:cs typeface="B Kamran" pitchFamily="2" charset="-78"/>
              </a:rPr>
              <a:t>3- مفصل بندي بين آسمان و بدنه اصلي ساختمان </a:t>
            </a: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fa-IR" sz="2100" dirty="0">
              <a:cs typeface="B Kamran" pitchFamily="2" charset="-78"/>
            </a:endParaRPr>
          </a:p>
          <a:p>
            <a:pPr algn="just" rtl="1"/>
            <a:endParaRPr lang="en-US" sz="2100" dirty="0">
              <a:cs typeface="B Kamran" pitchFamily="2" charset="-78"/>
            </a:endParaRPr>
          </a:p>
          <a:p>
            <a:pPr algn="ctr" rtl="1"/>
            <a:r>
              <a:rPr lang="fa-IR" sz="2200" b="1" dirty="0">
                <a:effectLst>
                  <a:outerShdw blurRad="38100" dist="38100" dir="2700000" algn="tl">
                    <a:srgbClr val="000000">
                      <a:alpha val="43137"/>
                    </a:srgbClr>
                  </a:outerShdw>
                </a:effectLst>
                <a:cs typeface="B Kamran" pitchFamily="2" charset="-78"/>
              </a:rPr>
              <a:t>با توجه به موضوع طراحی در این پروژه، ضوابط تنها در تراز پایه ارائه می گردد. </a:t>
            </a:r>
            <a:endParaRPr lang="en-US" sz="2200" b="1" dirty="0">
              <a:effectLst>
                <a:outerShdw blurRad="38100" dist="38100" dir="2700000" algn="tl">
                  <a:srgbClr val="000000">
                    <a:alpha val="43137"/>
                  </a:srgbClr>
                </a:outerShdw>
              </a:effectLst>
              <a:cs typeface="B Kamran" pitchFamily="2" charset="-78"/>
            </a:endParaRPr>
          </a:p>
          <a:p>
            <a:pPr algn="just" rtl="1"/>
            <a:endParaRPr lang="en-US" sz="2100" dirty="0">
              <a:cs typeface="B Kamran" pitchFamily="2" charset="-78"/>
            </a:endParaRPr>
          </a:p>
          <a:p>
            <a:pPr algn="just"/>
            <a:endParaRPr lang="en-US" sz="2100" dirty="0">
              <a:cs typeface="B Kamran" pitchFamily="2" charset="-78"/>
            </a:endParaRPr>
          </a:p>
        </p:txBody>
      </p:sp>
      <p:grpSp>
        <p:nvGrpSpPr>
          <p:cNvPr id="2" name="Group 10"/>
          <p:cNvGrpSpPr>
            <a:grpSpLocks/>
          </p:cNvGrpSpPr>
          <p:nvPr/>
        </p:nvGrpSpPr>
        <p:grpSpPr bwMode="auto">
          <a:xfrm>
            <a:off x="4023360" y="5867400"/>
            <a:ext cx="8092440" cy="2895600"/>
            <a:chOff x="661" y="1485"/>
            <a:chExt cx="4510" cy="1877"/>
          </a:xfrm>
        </p:grpSpPr>
        <p:pic>
          <p:nvPicPr>
            <p:cNvPr id="12" name="Picture 11" descr="aaaa"/>
            <p:cNvPicPr>
              <a:picLocks noChangeAspect="1" noChangeArrowheads="1"/>
            </p:cNvPicPr>
            <p:nvPr/>
          </p:nvPicPr>
          <p:blipFill>
            <a:blip r:embed="rId4">
              <a:clrChange>
                <a:clrFrom>
                  <a:srgbClr val="FFFFFF"/>
                </a:clrFrom>
                <a:clrTo>
                  <a:srgbClr val="FFFFFF">
                    <a:alpha val="0"/>
                  </a:srgbClr>
                </a:clrTo>
              </a:clrChange>
              <a:duotone>
                <a:prstClr val="black"/>
                <a:schemeClr val="accent5">
                  <a:tint val="45000"/>
                  <a:satMod val="400000"/>
                </a:schemeClr>
              </a:duotone>
            </a:blip>
            <a:srcRect/>
            <a:stretch>
              <a:fillRect/>
            </a:stretch>
          </p:blipFill>
          <p:spPr bwMode="auto">
            <a:xfrm>
              <a:off x="661" y="1485"/>
              <a:ext cx="4510" cy="1741"/>
            </a:xfrm>
            <a:prstGeom prst="rect">
              <a:avLst/>
            </a:prstGeom>
            <a:noFill/>
            <a:ln w="9525">
              <a:noFill/>
              <a:miter lim="800000"/>
              <a:headEnd/>
              <a:tailEnd/>
            </a:ln>
          </p:spPr>
        </p:pic>
        <p:sp>
          <p:nvSpPr>
            <p:cNvPr id="13" name="Text Box 27"/>
            <p:cNvSpPr txBox="1">
              <a:spLocks noChangeArrowheads="1"/>
            </p:cNvSpPr>
            <p:nvPr/>
          </p:nvSpPr>
          <p:spPr bwMode="auto">
            <a:xfrm>
              <a:off x="1910" y="3158"/>
              <a:ext cx="1900" cy="204"/>
            </a:xfrm>
            <a:prstGeom prst="rect">
              <a:avLst/>
            </a:prstGeom>
            <a:noFill/>
            <a:ln w="12700" algn="ctr">
              <a:noFill/>
              <a:miter lim="800000"/>
              <a:headEnd/>
              <a:tailEn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1"/>
              <a:r>
                <a:rPr lang="fa-IR" sz="1700" dirty="0">
                  <a:latin typeface="Times New Roman" pitchFamily="18" charset="0"/>
                </a:rPr>
                <a:t>حوزه بندی نما در بدنه خیابان</a:t>
              </a:r>
              <a:endParaRPr lang="en-US" sz="1700" dirty="0"/>
            </a:p>
          </p:txBody>
        </p:sp>
      </p:grpSp>
      <p:sp>
        <p:nvSpPr>
          <p:cNvPr id="14" name="TextBox 13"/>
          <p:cNvSpPr txBox="1"/>
          <p:nvPr/>
        </p:nvSpPr>
        <p:spPr>
          <a:xfrm>
            <a:off x="2880360" y="304804"/>
            <a:ext cx="9281160" cy="759884"/>
          </a:xfrm>
          <a:prstGeom prst="rect">
            <a:avLst/>
          </a:prstGeom>
          <a:noFill/>
        </p:spPr>
        <p:txBody>
          <a:bodyPr wrap="square" lIns="127600" tIns="63819" rIns="127600" bIns="63819"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حوزه بندی نما در بدنه خیابان</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F:\Picture1.jpg"/>
          <p:cNvPicPr>
            <a:picLocks noChangeAspect="1" noChangeArrowheads="1"/>
          </p:cNvPicPr>
          <p:nvPr/>
        </p:nvPicPr>
        <p:blipFill>
          <a:blip r:embed="rId2"/>
          <a:srcRect/>
          <a:stretch>
            <a:fillRect/>
          </a:stretch>
        </p:blipFill>
        <p:spPr bwMode="auto">
          <a:xfrm>
            <a:off x="4" y="3"/>
            <a:ext cx="12814299" cy="9717088"/>
          </a:xfrm>
          <a:prstGeom prst="rect">
            <a:avLst/>
          </a:prstGeom>
          <a:noFill/>
        </p:spPr>
      </p:pic>
      <p:sp>
        <p:nvSpPr>
          <p:cNvPr id="8" name="TextBox 7"/>
          <p:cNvSpPr txBox="1"/>
          <p:nvPr/>
        </p:nvSpPr>
        <p:spPr>
          <a:xfrm>
            <a:off x="3962404" y="1302909"/>
            <a:ext cx="8610601" cy="2068216"/>
          </a:xfrm>
          <a:prstGeom prst="rect">
            <a:avLst/>
          </a:prstGeom>
          <a:noFill/>
        </p:spPr>
        <p:txBody>
          <a:bodyPr wrap="square" lIns="127970" tIns="63987" rIns="127970" bIns="63987" rtlCol="0">
            <a:spAutoFit/>
          </a:bodyPr>
          <a:lstStyle/>
          <a:p>
            <a:pPr algn="just" rtl="1"/>
            <a:r>
              <a:rPr lang="fa-IR" sz="2100" dirty="0">
                <a:cs typeface="B Kamran" pitchFamily="2" charset="-78"/>
              </a:rPr>
              <a:t>در این بخش از بدنه ی خیابان، طبقه همکف تماماً به کاربری تجاری اختصاص داردو طبقه اول اکثرا دارای کاربری اقامتی می باشند. رعایت نظم و هماهنگی درطراحی ویترین ها ، تابلوها ، ورودی ها ، سایبان ها ، حفاظ ها و نرده ها ، محل پنجره ها و جزئیات دیگر بدنه ی ساختمانی موجب تقویت حس وحدت در سیمای خیابان می شود . </a:t>
            </a:r>
            <a:endParaRPr lang="en-US" sz="2100" dirty="0">
              <a:cs typeface="B Kamran" pitchFamily="2" charset="-78"/>
            </a:endParaRPr>
          </a:p>
          <a:p>
            <a:pPr algn="just" rtl="1"/>
            <a:r>
              <a:rPr lang="fa-IR" sz="2100" dirty="0">
                <a:cs typeface="B Kamran" pitchFamily="2" charset="-78"/>
              </a:rPr>
              <a:t>برای دستیابی به مقصود ، رعایت اصول زیر ضروری است :</a:t>
            </a:r>
            <a:endParaRPr lang="en-US" sz="2100" dirty="0">
              <a:cs typeface="B Kamran" pitchFamily="2" charset="-78"/>
            </a:endParaRPr>
          </a:p>
          <a:p>
            <a:pPr algn="just" rtl="1">
              <a:buFont typeface="Arial" pitchFamily="34" charset="0"/>
              <a:buChar char="•"/>
            </a:pPr>
            <a:r>
              <a:rPr lang="fa-IR" sz="2100" dirty="0">
                <a:cs typeface="B Kamran" pitchFamily="2" charset="-78"/>
              </a:rPr>
              <a:t>ارتفاع این بخش از بدنه 8/40 متر از کف خیابان (5/00 متر همکف و3/40 مترطبقه اول )تعیین شده است .                                       </a:t>
            </a:r>
            <a:endParaRPr lang="en-US" sz="2100" dirty="0">
              <a:cs typeface="B Kamran" pitchFamily="2" charset="-78"/>
            </a:endParaRPr>
          </a:p>
          <a:p>
            <a:pPr algn="just"/>
            <a:endParaRPr lang="en-US" sz="2100" dirty="0">
              <a:cs typeface="B Kamran" pitchFamily="2" charset="-78"/>
            </a:endParaRPr>
          </a:p>
        </p:txBody>
      </p:sp>
      <p:grpSp>
        <p:nvGrpSpPr>
          <p:cNvPr id="2" name="Group 16"/>
          <p:cNvGrpSpPr/>
          <p:nvPr/>
        </p:nvGrpSpPr>
        <p:grpSpPr>
          <a:xfrm>
            <a:off x="3731264" y="3493118"/>
            <a:ext cx="7622539" cy="2679082"/>
            <a:chOff x="1187450" y="2590800"/>
            <a:chExt cx="5651500" cy="2142230"/>
          </a:xfrm>
        </p:grpSpPr>
        <p:pic>
          <p:nvPicPr>
            <p:cNvPr id="9" name="Picture 8" descr="E:\tarrahi shahri\photoshop\nama1.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90800" y="2590800"/>
              <a:ext cx="4248150" cy="2142230"/>
            </a:xfrm>
            <a:prstGeom prst="rect">
              <a:avLst/>
            </a:prstGeom>
            <a:noFill/>
            <a:ln w="9525">
              <a:noFill/>
              <a:miter lim="800000"/>
              <a:headEnd/>
              <a:tailEnd/>
            </a:ln>
          </p:spPr>
        </p:pic>
        <p:cxnSp>
          <p:nvCxnSpPr>
            <p:cNvPr id="1026" name="AutoShape 2"/>
            <p:cNvCxnSpPr>
              <a:cxnSpLocks noChangeShapeType="1"/>
            </p:cNvCxnSpPr>
            <p:nvPr/>
          </p:nvCxnSpPr>
          <p:spPr bwMode="auto">
            <a:xfrm>
              <a:off x="2438400" y="2603500"/>
              <a:ext cx="0" cy="825500"/>
            </a:xfrm>
            <a:prstGeom prst="straightConnector1">
              <a:avLst/>
            </a:prstGeom>
            <a:noFill/>
            <a:ln w="9525">
              <a:solidFill>
                <a:srgbClr val="000000"/>
              </a:solidFill>
              <a:round/>
              <a:headEnd type="triangle" w="med" len="med"/>
              <a:tailEnd type="triangle" w="med" len="med"/>
            </a:ln>
          </p:spPr>
        </p:cxnSp>
        <p:cxnSp>
          <p:nvCxnSpPr>
            <p:cNvPr id="1027" name="AutoShape 3"/>
            <p:cNvCxnSpPr>
              <a:cxnSpLocks noChangeShapeType="1"/>
            </p:cNvCxnSpPr>
            <p:nvPr/>
          </p:nvCxnSpPr>
          <p:spPr bwMode="auto">
            <a:xfrm>
              <a:off x="2438400" y="3429000"/>
              <a:ext cx="0" cy="1270000"/>
            </a:xfrm>
            <a:prstGeom prst="straightConnector1">
              <a:avLst/>
            </a:prstGeom>
            <a:noFill/>
            <a:ln w="9525">
              <a:solidFill>
                <a:srgbClr val="000000"/>
              </a:solidFill>
              <a:round/>
              <a:headEnd type="triangle" w="med" len="med"/>
              <a:tailEnd type="triangle" w="med" len="med"/>
            </a:ln>
          </p:spPr>
        </p:cxnSp>
        <p:cxnSp>
          <p:nvCxnSpPr>
            <p:cNvPr id="1028" name="AutoShape 4"/>
            <p:cNvCxnSpPr>
              <a:cxnSpLocks noChangeShapeType="1"/>
            </p:cNvCxnSpPr>
            <p:nvPr/>
          </p:nvCxnSpPr>
          <p:spPr bwMode="auto">
            <a:xfrm>
              <a:off x="1781175" y="2603500"/>
              <a:ext cx="0" cy="2095500"/>
            </a:xfrm>
            <a:prstGeom prst="straightConnector1">
              <a:avLst/>
            </a:prstGeom>
            <a:noFill/>
            <a:ln w="9525">
              <a:solidFill>
                <a:srgbClr val="000000"/>
              </a:solidFill>
              <a:round/>
              <a:headEnd type="triangle" w="med" len="med"/>
              <a:tailEnd type="triangle" w="med" len="med"/>
            </a:ln>
          </p:spPr>
        </p:cxnSp>
        <p:sp>
          <p:nvSpPr>
            <p:cNvPr id="1029" name="Text Box 5"/>
            <p:cNvSpPr txBox="1">
              <a:spLocks noChangeArrowheads="1"/>
            </p:cNvSpPr>
            <p:nvPr/>
          </p:nvSpPr>
          <p:spPr bwMode="auto">
            <a:xfrm>
              <a:off x="1874837" y="3994150"/>
              <a:ext cx="563563" cy="3714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r" fontAlgn="base">
                <a:spcBef>
                  <a:spcPct val="0"/>
                </a:spcBef>
                <a:spcAft>
                  <a:spcPct val="0"/>
                </a:spcAft>
              </a:pPr>
              <a:r>
                <a:rPr lang="en-US" sz="1500" dirty="0">
                  <a:latin typeface="Arial" pitchFamily="34" charset="0"/>
                  <a:ea typeface="Arial" pitchFamily="34" charset="0"/>
                  <a:cs typeface="Arial" pitchFamily="34" charset="0"/>
                </a:rPr>
                <a:t>5.0m</a:t>
              </a:r>
              <a:endParaRPr lang="en-US" dirty="0">
                <a:latin typeface="Arial" pitchFamily="34" charset="0"/>
                <a:cs typeface="Arial" pitchFamily="34" charset="0"/>
              </a:endParaRPr>
            </a:p>
          </p:txBody>
        </p:sp>
        <p:sp>
          <p:nvSpPr>
            <p:cNvPr id="1030" name="Text Box 6"/>
            <p:cNvSpPr txBox="1">
              <a:spLocks noChangeArrowheads="1"/>
            </p:cNvSpPr>
            <p:nvPr/>
          </p:nvSpPr>
          <p:spPr bwMode="auto">
            <a:xfrm>
              <a:off x="1874837" y="2895600"/>
              <a:ext cx="563563" cy="37306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r" fontAlgn="base">
                <a:spcBef>
                  <a:spcPct val="0"/>
                </a:spcBef>
                <a:spcAft>
                  <a:spcPct val="0"/>
                </a:spcAft>
              </a:pPr>
              <a:r>
                <a:rPr lang="en-US" sz="1500" dirty="0">
                  <a:latin typeface="Arial" pitchFamily="34" charset="0"/>
                  <a:ea typeface="Arial" pitchFamily="34" charset="0"/>
                  <a:cs typeface="Arial" pitchFamily="34" charset="0"/>
                </a:rPr>
                <a:t>3.4m</a:t>
              </a:r>
              <a:endParaRPr lang="en-US" dirty="0">
                <a:latin typeface="Arial" pitchFamily="34" charset="0"/>
                <a:cs typeface="Arial" pitchFamily="34" charset="0"/>
              </a:endParaRPr>
            </a:p>
          </p:txBody>
        </p:sp>
        <p:sp>
          <p:nvSpPr>
            <p:cNvPr id="1031" name="Text Box 7"/>
            <p:cNvSpPr txBox="1">
              <a:spLocks noChangeArrowheads="1"/>
            </p:cNvSpPr>
            <p:nvPr/>
          </p:nvSpPr>
          <p:spPr bwMode="auto">
            <a:xfrm>
              <a:off x="1187450" y="3511550"/>
              <a:ext cx="565150" cy="3714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r" fontAlgn="base">
                <a:spcBef>
                  <a:spcPct val="0"/>
                </a:spcBef>
                <a:spcAft>
                  <a:spcPct val="0"/>
                </a:spcAft>
              </a:pPr>
              <a:r>
                <a:rPr lang="en-US" sz="1500" dirty="0">
                  <a:latin typeface="Arial" pitchFamily="34" charset="0"/>
                  <a:ea typeface="Arial" pitchFamily="34" charset="0"/>
                  <a:cs typeface="Arial" pitchFamily="34" charset="0"/>
                </a:rPr>
                <a:t>8.4m</a:t>
              </a:r>
              <a:endParaRPr lang="en-US" dirty="0">
                <a:latin typeface="Arial" pitchFamily="34" charset="0"/>
                <a:cs typeface="Arial" pitchFamily="34" charset="0"/>
              </a:endParaRPr>
            </a:p>
          </p:txBody>
        </p:sp>
      </p:grpSp>
      <p:sp>
        <p:nvSpPr>
          <p:cNvPr id="16" name="TextBox 15"/>
          <p:cNvSpPr txBox="1"/>
          <p:nvPr/>
        </p:nvSpPr>
        <p:spPr>
          <a:xfrm>
            <a:off x="4038600" y="6770940"/>
            <a:ext cx="8336280" cy="2391381"/>
          </a:xfrm>
          <a:prstGeom prst="rect">
            <a:avLst/>
          </a:prstGeom>
          <a:noFill/>
        </p:spPr>
        <p:txBody>
          <a:bodyPr wrap="square" lIns="127970" tIns="63987" rIns="127970" bIns="63987" rtlCol="0">
            <a:spAutoFit/>
          </a:bodyPr>
          <a:lstStyle/>
          <a:p>
            <a:pPr algn="just" rtl="1">
              <a:buFont typeface="Arial" pitchFamily="34" charset="0"/>
              <a:buChar char="•"/>
            </a:pPr>
            <a:r>
              <a:rPr lang="fa-IR" sz="2100" dirty="0">
                <a:cs typeface="B Kamran" pitchFamily="2" charset="-78"/>
              </a:rPr>
              <a:t>در تراز پایه ، ملاک اجرای پوسته‌ی نما، حد مالکیت پلاک است. عقب نشینی و بیرون‌زدگی از حد پلاک در بدنه ی خیابان مجاز نیست .</a:t>
            </a:r>
            <a:endParaRPr lang="en-US" sz="2100" dirty="0">
              <a:cs typeface="B Kamran" pitchFamily="2" charset="-78"/>
            </a:endParaRPr>
          </a:p>
          <a:p>
            <a:pPr algn="just" rtl="1">
              <a:buFont typeface="Arial" pitchFamily="34" charset="0"/>
              <a:buChar char="•"/>
            </a:pPr>
            <a:r>
              <a:rPr lang="fa-IR" sz="2100" dirty="0">
                <a:cs typeface="B Kamran" pitchFamily="2" charset="-78"/>
              </a:rPr>
              <a:t>ورودی سواره به پلاک های  واقع درحاشیه‌ی محدوده های ذکر شده ، از خیابان ‌اصلی مجاز نمی باشد و می بایست از طریق مسیرهای فرعی ( دسترسی پشتیبان ) تامین شود . </a:t>
            </a:r>
            <a:endParaRPr lang="en-US" sz="2100" dirty="0">
              <a:cs typeface="B Kamran" pitchFamily="2" charset="-78"/>
            </a:endParaRPr>
          </a:p>
          <a:p>
            <a:pPr algn="just" rtl="1">
              <a:buFont typeface="Arial" pitchFamily="34" charset="0"/>
              <a:buChar char="•"/>
            </a:pPr>
            <a:r>
              <a:rPr lang="fa-IR" sz="2100" dirty="0">
                <a:cs typeface="B Kamran" pitchFamily="2" charset="-78"/>
              </a:rPr>
              <a:t>محل بارانداز کالاهای تجاری ، پارکینگ اتومبیل و توقفگاه موقت وسایل نقلیه برای سوار و پیاده کردن مسافر نباید در نمای خیابان اصلی استقرار یابند ، بلکه باید از طریق دسترسی پشتیبان تامین گردد . </a:t>
            </a:r>
            <a:endParaRPr lang="en-US" sz="2100" dirty="0">
              <a:cs typeface="B Kamran" pitchFamily="2" charset="-78"/>
            </a:endParaRPr>
          </a:p>
          <a:p>
            <a:pPr algn="just">
              <a:buFont typeface="Arial" pitchFamily="34" charset="0"/>
              <a:buChar char="•"/>
            </a:pPr>
            <a:endParaRPr lang="en-US" sz="2100" dirty="0">
              <a:cs typeface="B Kamran" pitchFamily="2" charset="-78"/>
            </a:endParaRPr>
          </a:p>
        </p:txBody>
      </p:sp>
      <p:sp>
        <p:nvSpPr>
          <p:cNvPr id="13" name="TextBox 12"/>
          <p:cNvSpPr txBox="1"/>
          <p:nvPr/>
        </p:nvSpPr>
        <p:spPr>
          <a:xfrm>
            <a:off x="2987040" y="304804"/>
            <a:ext cx="9281160" cy="759884"/>
          </a:xfrm>
          <a:prstGeom prst="rect">
            <a:avLst/>
          </a:prstGeom>
          <a:noFill/>
        </p:spPr>
        <p:txBody>
          <a:bodyPr wrap="square" lIns="127600" tIns="63819" rIns="127600" bIns="63819"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ضوابط و شناسه های بدنه سازی در حوزه 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F:\Picture1.jpg"/>
          <p:cNvPicPr>
            <a:picLocks noChangeAspect="1" noChangeArrowheads="1"/>
          </p:cNvPicPr>
          <p:nvPr/>
        </p:nvPicPr>
        <p:blipFill>
          <a:blip r:embed="rId3"/>
          <a:srcRect/>
          <a:stretch>
            <a:fillRect/>
          </a:stretch>
        </p:blipFill>
        <p:spPr bwMode="auto">
          <a:xfrm>
            <a:off x="4" y="3"/>
            <a:ext cx="12814299" cy="9717088"/>
          </a:xfrm>
          <a:prstGeom prst="rect">
            <a:avLst/>
          </a:prstGeom>
          <a:noFill/>
        </p:spPr>
      </p:pic>
      <p:sp>
        <p:nvSpPr>
          <p:cNvPr id="4" name="TextBox 3"/>
          <p:cNvSpPr txBox="1"/>
          <p:nvPr/>
        </p:nvSpPr>
        <p:spPr>
          <a:xfrm>
            <a:off x="3962401" y="1371605"/>
            <a:ext cx="8442960" cy="1745051"/>
          </a:xfrm>
          <a:prstGeom prst="rect">
            <a:avLst/>
          </a:prstGeom>
          <a:noFill/>
        </p:spPr>
        <p:txBody>
          <a:bodyPr wrap="square" lIns="127970" tIns="63987" rIns="127970" bIns="63987" rtlCol="0">
            <a:spAutoFit/>
          </a:bodyPr>
          <a:lstStyle/>
          <a:p>
            <a:pPr algn="just" rtl="1">
              <a:buFont typeface="Arial" pitchFamily="34" charset="0"/>
              <a:buChar char="•"/>
            </a:pPr>
            <a:r>
              <a:rPr lang="fa-IR" sz="2100" dirty="0">
                <a:cs typeface="B Kamran" pitchFamily="2" charset="-78"/>
              </a:rPr>
              <a:t>محل بارانداز کالاهای تجاری ، پارکینگ اتومبیل و توقفگاه موقت وسایل نقلیه برای سوار و پیاده کردن مسافر نباید در نمای خیابان اصلی استقرار یابند ، بلکه باید از طریق دسترسی پشتیبان تامین گردد . </a:t>
            </a:r>
            <a:endParaRPr lang="en-US" sz="2100" dirty="0">
              <a:cs typeface="B Kamran" pitchFamily="2" charset="-78"/>
            </a:endParaRPr>
          </a:p>
          <a:p>
            <a:pPr algn="just" rtl="1">
              <a:buFont typeface="Arial" pitchFamily="34" charset="0"/>
              <a:buChar char="•"/>
            </a:pPr>
            <a:r>
              <a:rPr lang="fa-IR" sz="2100" dirty="0">
                <a:cs typeface="B Kamran" pitchFamily="2" charset="-78"/>
              </a:rPr>
              <a:t>برای پرهیز ازسطوح طولانی و یکنواخت باید از ریتم یا ضرباهنگ عمودی و افقی در نمای ساختمان ها استفاده شود . </a:t>
            </a:r>
            <a:endParaRPr lang="en-US" sz="2100" dirty="0">
              <a:cs typeface="B Kamran" pitchFamily="2" charset="-78"/>
            </a:endParaRPr>
          </a:p>
          <a:p>
            <a:pPr algn="just" rtl="1">
              <a:buFont typeface="Arial" pitchFamily="34" charset="0"/>
              <a:buChar char="•"/>
            </a:pPr>
            <a:r>
              <a:rPr lang="fa-IR" sz="2100" dirty="0">
                <a:cs typeface="B Kamran" pitchFamily="2" charset="-78"/>
              </a:rPr>
              <a:t>ریتم یا ضرباهنگ باید با توجه به ابعاد و تناسبات نما و مقیاس انسانی تعیین شود . </a:t>
            </a:r>
            <a:endParaRPr lang="en-US" sz="2100" dirty="0">
              <a:cs typeface="B Kamran" pitchFamily="2" charset="-78"/>
            </a:endParaRPr>
          </a:p>
          <a:p>
            <a:pPr algn="just" rtl="1">
              <a:buFont typeface="Arial" pitchFamily="34" charset="0"/>
              <a:buChar char="•"/>
            </a:pPr>
            <a:r>
              <a:rPr lang="fa-IR" sz="2100" dirty="0">
                <a:cs typeface="B Kamran" pitchFamily="2" charset="-78"/>
              </a:rPr>
              <a:t>ریتم نمای بلوک هم چنین باید با ریتم بلوک های همسایه متناسب باشد . </a:t>
            </a:r>
            <a:endParaRPr lang="en-US" sz="2100" dirty="0">
              <a:cs typeface="B Kamran" pitchFamily="2" charset="-78"/>
            </a:endParaRPr>
          </a:p>
        </p:txBody>
      </p:sp>
      <p:grpSp>
        <p:nvGrpSpPr>
          <p:cNvPr id="2" name="Group 19"/>
          <p:cNvGrpSpPr>
            <a:grpSpLocks noChangeAspect="1"/>
          </p:cNvGrpSpPr>
          <p:nvPr/>
        </p:nvGrpSpPr>
        <p:grpSpPr>
          <a:xfrm>
            <a:off x="5486400" y="3520445"/>
            <a:ext cx="5120640" cy="2285045"/>
            <a:chOff x="2438400" y="2667000"/>
            <a:chExt cx="4800600" cy="2142230"/>
          </a:xfrm>
        </p:grpSpPr>
        <p:grpSp>
          <p:nvGrpSpPr>
            <p:cNvPr id="3" name="Group 4"/>
            <p:cNvGrpSpPr/>
            <p:nvPr/>
          </p:nvGrpSpPr>
          <p:grpSpPr>
            <a:xfrm>
              <a:off x="2438400" y="2667000"/>
              <a:ext cx="4800600" cy="2142230"/>
              <a:chOff x="2330450" y="2590800"/>
              <a:chExt cx="4800600" cy="2142230"/>
            </a:xfrm>
          </p:grpSpPr>
          <p:pic>
            <p:nvPicPr>
              <p:cNvPr id="6" name="Picture 5" descr="E:\tarrahi shahri\photoshop\nama1.jpg"/>
              <p:cNvPicPr/>
              <p:nvPr/>
            </p:nvPicPr>
            <p:blipFill>
              <a:blip r:embed="rId4" cstate="screen">
                <a:lum bright="49000" contrast="-61000"/>
                <a:extLst>
                  <a:ext uri="{28A0092B-C50C-407E-A947-70E740481C1C}">
                    <a14:useLocalDpi xmlns:a14="http://schemas.microsoft.com/office/drawing/2010/main"/>
                  </a:ext>
                </a:extLst>
              </a:blip>
              <a:srcRect/>
              <a:stretch>
                <a:fillRect/>
              </a:stretch>
            </p:blipFill>
            <p:spPr bwMode="auto">
              <a:xfrm>
                <a:off x="2590800" y="2590800"/>
                <a:ext cx="4248150" cy="2142230"/>
              </a:xfrm>
              <a:prstGeom prst="rect">
                <a:avLst/>
              </a:prstGeom>
              <a:noFill/>
              <a:ln w="9525">
                <a:noFill/>
                <a:miter lim="800000"/>
                <a:headEnd/>
                <a:tailEnd/>
              </a:ln>
            </p:spPr>
          </p:pic>
          <p:cxnSp>
            <p:nvCxnSpPr>
              <p:cNvPr id="8" name="AutoShape 3"/>
              <p:cNvCxnSpPr>
                <a:cxnSpLocks noChangeShapeType="1"/>
              </p:cNvCxnSpPr>
              <p:nvPr/>
            </p:nvCxnSpPr>
            <p:spPr bwMode="auto">
              <a:xfrm>
                <a:off x="2330450" y="3505200"/>
                <a:ext cx="4800600" cy="1588"/>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grpSp>
        <p:cxnSp>
          <p:nvCxnSpPr>
            <p:cNvPr id="18" name="AutoShape 3"/>
            <p:cNvCxnSpPr>
              <a:cxnSpLocks noChangeShapeType="1"/>
            </p:cNvCxnSpPr>
            <p:nvPr/>
          </p:nvCxnSpPr>
          <p:spPr bwMode="auto">
            <a:xfrm>
              <a:off x="2438400" y="2805545"/>
              <a:ext cx="4800600" cy="1588"/>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19" name="AutoShape 3"/>
            <p:cNvCxnSpPr>
              <a:cxnSpLocks noChangeShapeType="1"/>
            </p:cNvCxnSpPr>
            <p:nvPr/>
          </p:nvCxnSpPr>
          <p:spPr bwMode="auto">
            <a:xfrm>
              <a:off x="2438400" y="4724400"/>
              <a:ext cx="4800600" cy="1588"/>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grpSp>
      <p:grpSp>
        <p:nvGrpSpPr>
          <p:cNvPr id="5" name="Group 32"/>
          <p:cNvGrpSpPr>
            <a:grpSpLocks noChangeAspect="1"/>
          </p:cNvGrpSpPr>
          <p:nvPr/>
        </p:nvGrpSpPr>
        <p:grpSpPr>
          <a:xfrm>
            <a:off x="5842010" y="6179894"/>
            <a:ext cx="4536430" cy="3040311"/>
            <a:chOff x="1524000" y="4191000"/>
            <a:chExt cx="3657600" cy="2451320"/>
          </a:xfrm>
        </p:grpSpPr>
        <p:pic>
          <p:nvPicPr>
            <p:cNvPr id="31" name="Picture 30" descr="E:\tarrahi shahri\photoshop\nama1.jpg"/>
            <p:cNvPicPr/>
            <p:nvPr/>
          </p:nvPicPr>
          <p:blipFill>
            <a:blip r:embed="rId5" cstate="screen">
              <a:lum bright="49000" contrast="-61000"/>
              <a:extLst>
                <a:ext uri="{28A0092B-C50C-407E-A947-70E740481C1C}">
                  <a14:useLocalDpi xmlns:a14="http://schemas.microsoft.com/office/drawing/2010/main"/>
                </a:ext>
              </a:extLst>
            </a:blip>
            <a:srcRect/>
            <a:stretch>
              <a:fillRect/>
            </a:stretch>
          </p:blipFill>
          <p:spPr bwMode="auto">
            <a:xfrm>
              <a:off x="1524000" y="4501143"/>
              <a:ext cx="3657600" cy="1844431"/>
            </a:xfrm>
            <a:prstGeom prst="rect">
              <a:avLst/>
            </a:prstGeom>
            <a:noFill/>
            <a:ln w="9525">
              <a:noFill/>
              <a:miter lim="800000"/>
              <a:headEnd/>
              <a:tailEnd/>
            </a:ln>
          </p:spPr>
        </p:pic>
        <p:cxnSp>
          <p:nvCxnSpPr>
            <p:cNvPr id="21" name="AutoShape 3"/>
            <p:cNvCxnSpPr>
              <a:cxnSpLocks noChangeShapeType="1"/>
            </p:cNvCxnSpPr>
            <p:nvPr/>
          </p:nvCxnSpPr>
          <p:spPr bwMode="auto">
            <a:xfrm rot="5400000" flipH="1" flipV="1">
              <a:off x="979758" y="5422627"/>
              <a:ext cx="2427464" cy="1367"/>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7" name="AutoShape 3"/>
            <p:cNvCxnSpPr>
              <a:cxnSpLocks noChangeShapeType="1"/>
            </p:cNvCxnSpPr>
            <p:nvPr/>
          </p:nvCxnSpPr>
          <p:spPr bwMode="auto">
            <a:xfrm rot="5400000" flipH="1" flipV="1">
              <a:off x="1569538" y="5404048"/>
              <a:ext cx="2427464" cy="1367"/>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8" name="AutoShape 3"/>
            <p:cNvCxnSpPr>
              <a:cxnSpLocks noChangeShapeType="1"/>
            </p:cNvCxnSpPr>
            <p:nvPr/>
          </p:nvCxnSpPr>
          <p:spPr bwMode="auto">
            <a:xfrm rot="5400000" flipH="1" flipV="1">
              <a:off x="2131551" y="5415976"/>
              <a:ext cx="2427464" cy="1367"/>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9" name="AutoShape 3"/>
            <p:cNvCxnSpPr>
              <a:cxnSpLocks noChangeShapeType="1"/>
            </p:cNvCxnSpPr>
            <p:nvPr/>
          </p:nvCxnSpPr>
          <p:spPr bwMode="auto">
            <a:xfrm rot="5400000" flipH="1" flipV="1">
              <a:off x="2722015" y="5415976"/>
              <a:ext cx="2427464" cy="1367"/>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30" name="AutoShape 3"/>
            <p:cNvCxnSpPr>
              <a:cxnSpLocks noChangeShapeType="1"/>
            </p:cNvCxnSpPr>
            <p:nvPr/>
          </p:nvCxnSpPr>
          <p:spPr bwMode="auto">
            <a:xfrm rot="5400000" flipH="1" flipV="1">
              <a:off x="3312480" y="5427904"/>
              <a:ext cx="2427464" cy="1367"/>
            </a:xfrm>
            <a:prstGeom prst="straightConnector1">
              <a:avLst/>
            </a:prstGeom>
            <a:ln w="76200" cmpd="tri">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F:\Picture1.jpg"/>
          <p:cNvPicPr>
            <a:picLocks noChangeAspect="1" noChangeArrowheads="1"/>
          </p:cNvPicPr>
          <p:nvPr/>
        </p:nvPicPr>
        <p:blipFill>
          <a:blip r:embed="rId3"/>
          <a:srcRect/>
          <a:stretch>
            <a:fillRect/>
          </a:stretch>
        </p:blipFill>
        <p:spPr bwMode="auto">
          <a:xfrm>
            <a:off x="4" y="3"/>
            <a:ext cx="12814299" cy="9717088"/>
          </a:xfrm>
          <a:prstGeom prst="rect">
            <a:avLst/>
          </a:prstGeom>
          <a:noFill/>
        </p:spPr>
      </p:pic>
      <p:sp>
        <p:nvSpPr>
          <p:cNvPr id="4" name="TextBox 3"/>
          <p:cNvSpPr txBox="1"/>
          <p:nvPr/>
        </p:nvSpPr>
        <p:spPr>
          <a:xfrm>
            <a:off x="3962401" y="1284545"/>
            <a:ext cx="8336280" cy="2068216"/>
          </a:xfrm>
          <a:prstGeom prst="rect">
            <a:avLst/>
          </a:prstGeom>
          <a:noFill/>
        </p:spPr>
        <p:txBody>
          <a:bodyPr wrap="square" lIns="127970" tIns="63987" rIns="127970" bIns="63987" rtlCol="0">
            <a:spAutoFit/>
          </a:bodyPr>
          <a:lstStyle/>
          <a:p>
            <a:pPr algn="just" rtl="1">
              <a:buFont typeface="Arial" pitchFamily="34" charset="0"/>
              <a:buChar char="•"/>
            </a:pPr>
            <a:r>
              <a:rPr lang="fa-IR" sz="2100" dirty="0">
                <a:cs typeface="B Kamran" pitchFamily="2" charset="-78"/>
              </a:rPr>
              <a:t>برای القاء نظم در پهنای خیابان و همچنین رعایت مفصل بندی لازم است از خطوط و سطوح پیوسته ی افقی در طراحی نمای ساختمان ها استفاده شود. بهترین آنها عبارتند از : </a:t>
            </a:r>
            <a:endParaRPr lang="en-US" sz="2100" dirty="0">
              <a:cs typeface="B Kamran" pitchFamily="2" charset="-78"/>
            </a:endParaRPr>
          </a:p>
          <a:p>
            <a:pPr algn="just" rtl="1"/>
            <a:r>
              <a:rPr lang="fa-IR" sz="2100" dirty="0">
                <a:cs typeface="B Kamran" pitchFamily="2" charset="-78"/>
              </a:rPr>
              <a:t>      - ازاره درهمکف . </a:t>
            </a:r>
            <a:endParaRPr lang="en-US" sz="2100" dirty="0">
              <a:cs typeface="B Kamran" pitchFamily="2" charset="-78"/>
            </a:endParaRPr>
          </a:p>
          <a:p>
            <a:pPr algn="just" rtl="1"/>
            <a:r>
              <a:rPr lang="fa-IR" sz="2100" dirty="0">
                <a:cs typeface="B Kamran" pitchFamily="2" charset="-78"/>
              </a:rPr>
              <a:t>      - کتیبه میانی . </a:t>
            </a:r>
            <a:endParaRPr lang="en-US" sz="2100" dirty="0">
              <a:cs typeface="B Kamran" pitchFamily="2" charset="-78"/>
            </a:endParaRPr>
          </a:p>
          <a:p>
            <a:pPr algn="just" rtl="1"/>
            <a:r>
              <a:rPr lang="fa-IR" sz="2100" dirty="0">
                <a:cs typeface="B Kamran" pitchFamily="2" charset="-78"/>
              </a:rPr>
              <a:t>      - کتیبه بالایی .</a:t>
            </a:r>
            <a:endParaRPr lang="en-US" sz="2100" dirty="0">
              <a:cs typeface="B Kamran" pitchFamily="2" charset="-78"/>
            </a:endParaRPr>
          </a:p>
          <a:p>
            <a:endParaRPr lang="en-US" sz="2100" dirty="0"/>
          </a:p>
        </p:txBody>
      </p:sp>
      <p:grpSp>
        <p:nvGrpSpPr>
          <p:cNvPr id="2" name="Group 11"/>
          <p:cNvGrpSpPr/>
          <p:nvPr/>
        </p:nvGrpSpPr>
        <p:grpSpPr>
          <a:xfrm flipH="1">
            <a:off x="1752600" y="2971801"/>
            <a:ext cx="9753600" cy="3220095"/>
            <a:chOff x="2133600" y="2868872"/>
            <a:chExt cx="9753600" cy="3220095"/>
          </a:xfrm>
        </p:grpSpPr>
        <p:pic>
          <p:nvPicPr>
            <p:cNvPr id="6" name="Picture 5" descr="E:\tarrahi shahri\photoshop\nama1.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33600" y="2987040"/>
              <a:ext cx="5947410" cy="2999122"/>
            </a:xfrm>
            <a:prstGeom prst="rect">
              <a:avLst/>
            </a:prstGeom>
            <a:noFill/>
            <a:ln w="9525">
              <a:noFill/>
              <a:miter lim="800000"/>
              <a:headEnd/>
              <a:tailEnd/>
            </a:ln>
          </p:spPr>
        </p:pic>
        <p:sp>
          <p:nvSpPr>
            <p:cNvPr id="14" name="Freeform 13"/>
            <p:cNvSpPr/>
            <p:nvPr/>
          </p:nvSpPr>
          <p:spPr>
            <a:xfrm>
              <a:off x="7936993" y="2868872"/>
              <a:ext cx="1358939" cy="400460"/>
            </a:xfrm>
            <a:custGeom>
              <a:avLst/>
              <a:gdLst>
                <a:gd name="connsiteX0" fmla="*/ 0 w 970671"/>
                <a:gd name="connsiteY0" fmla="*/ 215704 h 286043"/>
                <a:gd name="connsiteX1" fmla="*/ 211015 w 970671"/>
                <a:gd name="connsiteY1" fmla="*/ 4689 h 286043"/>
                <a:gd name="connsiteX2" fmla="*/ 562708 w 970671"/>
                <a:gd name="connsiteY2" fmla="*/ 243840 h 286043"/>
                <a:gd name="connsiteX3" fmla="*/ 970671 w 970671"/>
                <a:gd name="connsiteY3" fmla="*/ 257908 h 286043"/>
              </a:gdLst>
              <a:ahLst/>
              <a:cxnLst>
                <a:cxn ang="0">
                  <a:pos x="connsiteX0" y="connsiteY0"/>
                </a:cxn>
                <a:cxn ang="0">
                  <a:pos x="connsiteX1" y="connsiteY1"/>
                </a:cxn>
                <a:cxn ang="0">
                  <a:pos x="connsiteX2" y="connsiteY2"/>
                </a:cxn>
                <a:cxn ang="0">
                  <a:pos x="connsiteX3" y="connsiteY3"/>
                </a:cxn>
              </a:cxnLst>
              <a:rect l="l" t="t" r="r" b="b"/>
              <a:pathLst>
                <a:path w="970671" h="286043">
                  <a:moveTo>
                    <a:pt x="0" y="215704"/>
                  </a:moveTo>
                  <a:cubicBezTo>
                    <a:pt x="58615" y="107852"/>
                    <a:pt x="117230" y="0"/>
                    <a:pt x="211015" y="4689"/>
                  </a:cubicBezTo>
                  <a:cubicBezTo>
                    <a:pt x="304800" y="9378"/>
                    <a:pt x="436099" y="201637"/>
                    <a:pt x="562708" y="243840"/>
                  </a:cubicBezTo>
                  <a:cubicBezTo>
                    <a:pt x="689317" y="286043"/>
                    <a:pt x="829994" y="271975"/>
                    <a:pt x="970671" y="257908"/>
                  </a:cubicBezTo>
                </a:path>
              </a:pathLst>
            </a:custGeom>
            <a:ln w="28575">
              <a:tailEnd type="triangle"/>
            </a:ln>
          </p:spPr>
          <p:style>
            <a:lnRef idx="1">
              <a:schemeClr val="accent2"/>
            </a:lnRef>
            <a:fillRef idx="0">
              <a:schemeClr val="accent2"/>
            </a:fillRef>
            <a:effectRef idx="0">
              <a:schemeClr val="accent2"/>
            </a:effectRef>
            <a:fontRef idx="minor">
              <a:schemeClr val="tx1"/>
            </a:fontRef>
          </p:style>
          <p:txBody>
            <a:bodyPr lIns="128016" tIns="64008" rIns="128016" bIns="64008" rtlCol="0" anchor="ctr"/>
            <a:lstStyle/>
            <a:p>
              <a:pPr algn="ctr"/>
              <a:endParaRPr lang="en-US"/>
            </a:p>
          </p:txBody>
        </p:sp>
        <p:sp>
          <p:nvSpPr>
            <p:cNvPr id="15" name="Freeform 14"/>
            <p:cNvSpPr/>
            <p:nvPr/>
          </p:nvSpPr>
          <p:spPr>
            <a:xfrm>
              <a:off x="7976382" y="5540796"/>
              <a:ext cx="1411459" cy="548171"/>
            </a:xfrm>
            <a:custGeom>
              <a:avLst/>
              <a:gdLst>
                <a:gd name="connsiteX0" fmla="*/ 0 w 893299"/>
                <a:gd name="connsiteY0" fmla="*/ 220394 h 391551"/>
                <a:gd name="connsiteX1" fmla="*/ 168813 w 893299"/>
                <a:gd name="connsiteY1" fmla="*/ 23446 h 391551"/>
                <a:gd name="connsiteX2" fmla="*/ 562708 w 893299"/>
                <a:gd name="connsiteY2" fmla="*/ 361071 h 391551"/>
                <a:gd name="connsiteX3" fmla="*/ 844062 w 893299"/>
                <a:gd name="connsiteY3" fmla="*/ 206326 h 391551"/>
                <a:gd name="connsiteX4" fmla="*/ 858130 w 893299"/>
                <a:gd name="connsiteY4" fmla="*/ 206326 h 391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99" h="391551">
                  <a:moveTo>
                    <a:pt x="0" y="220394"/>
                  </a:moveTo>
                  <a:cubicBezTo>
                    <a:pt x="37514" y="110197"/>
                    <a:pt x="75028" y="0"/>
                    <a:pt x="168813" y="23446"/>
                  </a:cubicBezTo>
                  <a:cubicBezTo>
                    <a:pt x="262598" y="46892"/>
                    <a:pt x="450167" y="330591"/>
                    <a:pt x="562708" y="361071"/>
                  </a:cubicBezTo>
                  <a:cubicBezTo>
                    <a:pt x="675249" y="391551"/>
                    <a:pt x="794825" y="232117"/>
                    <a:pt x="844062" y="206326"/>
                  </a:cubicBezTo>
                  <a:cubicBezTo>
                    <a:pt x="893299" y="180535"/>
                    <a:pt x="875714" y="193430"/>
                    <a:pt x="858130" y="206326"/>
                  </a:cubicBezTo>
                </a:path>
              </a:pathLst>
            </a:custGeom>
            <a:ln w="28575">
              <a:tailEnd type="triangle"/>
            </a:ln>
          </p:spPr>
          <p:style>
            <a:lnRef idx="1">
              <a:schemeClr val="accent2"/>
            </a:lnRef>
            <a:fillRef idx="0">
              <a:schemeClr val="accent2"/>
            </a:fillRef>
            <a:effectRef idx="0">
              <a:schemeClr val="accent2"/>
            </a:effectRef>
            <a:fontRef idx="minor">
              <a:schemeClr val="tx1"/>
            </a:fontRef>
          </p:style>
          <p:txBody>
            <a:bodyPr lIns="128016" tIns="64008" rIns="128016" bIns="64008" rtlCol="0" anchor="ctr"/>
            <a:lstStyle/>
            <a:p>
              <a:pPr algn="ctr"/>
              <a:endParaRPr lang="en-US"/>
            </a:p>
          </p:txBody>
        </p:sp>
        <p:sp>
          <p:nvSpPr>
            <p:cNvPr id="16" name="TextBox 15"/>
            <p:cNvSpPr txBox="1"/>
            <p:nvPr/>
          </p:nvSpPr>
          <p:spPr>
            <a:xfrm>
              <a:off x="9067800" y="2987040"/>
              <a:ext cx="1920240" cy="467820"/>
            </a:xfrm>
            <a:prstGeom prst="rect">
              <a:avLst/>
            </a:prstGeom>
            <a:noFill/>
          </p:spPr>
          <p:txBody>
            <a:bodyPr wrap="square" lIns="128016" tIns="64008" rIns="128016" bIns="64008" rtlCol="0">
              <a:spAutoFit/>
            </a:bodyPr>
            <a:lstStyle/>
            <a:p>
              <a:r>
                <a:rPr lang="fa-IR" sz="2200" b="1" dirty="0">
                  <a:cs typeface="B Kamran" pitchFamily="2" charset="-78"/>
                </a:rPr>
                <a:t>کتیبه بالایی تراز پایه</a:t>
              </a:r>
              <a:endParaRPr lang="en-US" sz="2200" b="1" dirty="0">
                <a:cs typeface="B Kamran" pitchFamily="2" charset="-78"/>
              </a:endParaRPr>
            </a:p>
          </p:txBody>
        </p:sp>
        <p:sp>
          <p:nvSpPr>
            <p:cNvPr id="17" name="TextBox 16"/>
            <p:cNvSpPr txBox="1"/>
            <p:nvPr/>
          </p:nvSpPr>
          <p:spPr>
            <a:xfrm>
              <a:off x="8382000" y="5547360"/>
              <a:ext cx="1920240" cy="467820"/>
            </a:xfrm>
            <a:prstGeom prst="rect">
              <a:avLst/>
            </a:prstGeom>
            <a:noFill/>
          </p:spPr>
          <p:txBody>
            <a:bodyPr wrap="square" lIns="128016" tIns="64008" rIns="128016" bIns="64008" rtlCol="0">
              <a:spAutoFit/>
            </a:bodyPr>
            <a:lstStyle/>
            <a:p>
              <a:r>
                <a:rPr lang="fa-IR" sz="2200" b="1" dirty="0">
                  <a:cs typeface="B Kamran" pitchFamily="2" charset="-78"/>
                </a:rPr>
                <a:t>ازاره پایه</a:t>
              </a:r>
              <a:endParaRPr lang="en-US" sz="2200" b="1" dirty="0">
                <a:cs typeface="B Kamran" pitchFamily="2" charset="-78"/>
              </a:endParaRPr>
            </a:p>
          </p:txBody>
        </p:sp>
        <p:sp>
          <p:nvSpPr>
            <p:cNvPr id="18" name="Freeform 17"/>
            <p:cNvSpPr/>
            <p:nvPr/>
          </p:nvSpPr>
          <p:spPr>
            <a:xfrm>
              <a:off x="7897603" y="4043994"/>
              <a:ext cx="1378633" cy="341376"/>
            </a:xfrm>
            <a:custGeom>
              <a:avLst/>
              <a:gdLst>
                <a:gd name="connsiteX0" fmla="*/ 0 w 984738"/>
                <a:gd name="connsiteY0" fmla="*/ 107851 h 243840"/>
                <a:gd name="connsiteX1" fmla="*/ 351692 w 984738"/>
                <a:gd name="connsiteY1" fmla="*/ 9378 h 243840"/>
                <a:gd name="connsiteX2" fmla="*/ 633046 w 984738"/>
                <a:gd name="connsiteY2" fmla="*/ 164122 h 243840"/>
                <a:gd name="connsiteX3" fmla="*/ 914400 w 984738"/>
                <a:gd name="connsiteY3" fmla="*/ 234461 h 243840"/>
                <a:gd name="connsiteX4" fmla="*/ 984738 w 984738"/>
                <a:gd name="connsiteY4" fmla="*/ 220393 h 243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738" h="243840">
                  <a:moveTo>
                    <a:pt x="0" y="107851"/>
                  </a:moveTo>
                  <a:cubicBezTo>
                    <a:pt x="123092" y="53925"/>
                    <a:pt x="246184" y="0"/>
                    <a:pt x="351692" y="9378"/>
                  </a:cubicBezTo>
                  <a:cubicBezTo>
                    <a:pt x="457200" y="18756"/>
                    <a:pt x="539261" y="126608"/>
                    <a:pt x="633046" y="164122"/>
                  </a:cubicBezTo>
                  <a:cubicBezTo>
                    <a:pt x="726831" y="201636"/>
                    <a:pt x="855785" y="225082"/>
                    <a:pt x="914400" y="234461"/>
                  </a:cubicBezTo>
                  <a:cubicBezTo>
                    <a:pt x="973015" y="243840"/>
                    <a:pt x="978876" y="232116"/>
                    <a:pt x="984738" y="220393"/>
                  </a:cubicBezTo>
                </a:path>
              </a:pathLst>
            </a:custGeom>
            <a:ln w="28575">
              <a:tailEnd type="triangle"/>
            </a:ln>
          </p:spPr>
          <p:style>
            <a:lnRef idx="1">
              <a:schemeClr val="accent2"/>
            </a:lnRef>
            <a:fillRef idx="0">
              <a:schemeClr val="accent2"/>
            </a:fillRef>
            <a:effectRef idx="0">
              <a:schemeClr val="accent2"/>
            </a:effectRef>
            <a:fontRef idx="minor">
              <a:schemeClr val="tx1"/>
            </a:fontRef>
          </p:style>
          <p:txBody>
            <a:bodyPr lIns="128016" tIns="64008" rIns="128016" bIns="64008" rtlCol="0" anchor="ctr"/>
            <a:lstStyle/>
            <a:p>
              <a:pPr algn="ctr"/>
              <a:endParaRPr lang="en-US"/>
            </a:p>
          </p:txBody>
        </p:sp>
        <p:sp>
          <p:nvSpPr>
            <p:cNvPr id="19" name="TextBox 18"/>
            <p:cNvSpPr txBox="1"/>
            <p:nvPr/>
          </p:nvSpPr>
          <p:spPr>
            <a:xfrm>
              <a:off x="9220200" y="4090991"/>
              <a:ext cx="2667000" cy="467820"/>
            </a:xfrm>
            <a:prstGeom prst="rect">
              <a:avLst/>
            </a:prstGeom>
            <a:noFill/>
          </p:spPr>
          <p:txBody>
            <a:bodyPr wrap="square" lIns="128016" tIns="64008" rIns="128016" bIns="64008" rtlCol="0">
              <a:spAutoFit/>
            </a:bodyPr>
            <a:lstStyle/>
            <a:p>
              <a:r>
                <a:rPr lang="fa-IR" sz="2200" b="1" dirty="0">
                  <a:cs typeface="B Kamran" pitchFamily="2" charset="-78"/>
                </a:rPr>
                <a:t>کتیبه جداکننده همکف و طبقه اول</a:t>
              </a:r>
              <a:endParaRPr lang="en-US" sz="2200" b="1" dirty="0">
                <a:cs typeface="B Kamran" pitchFamily="2" charset="-78"/>
              </a:endParaRPr>
            </a:p>
          </p:txBody>
        </p:sp>
      </p:grpSp>
      <p:sp>
        <p:nvSpPr>
          <p:cNvPr id="20" name="TextBox 19"/>
          <p:cNvSpPr txBox="1"/>
          <p:nvPr/>
        </p:nvSpPr>
        <p:spPr>
          <a:xfrm>
            <a:off x="3962404" y="6324601"/>
            <a:ext cx="8290561" cy="3360878"/>
          </a:xfrm>
          <a:prstGeom prst="rect">
            <a:avLst/>
          </a:prstGeom>
          <a:noFill/>
        </p:spPr>
        <p:txBody>
          <a:bodyPr wrap="square" lIns="127970" tIns="63987" rIns="127970" bIns="63987" rtlCol="0">
            <a:spAutoFit/>
          </a:bodyPr>
          <a:lstStyle/>
          <a:p>
            <a:pPr algn="just" rtl="1">
              <a:buFont typeface="Arial" pitchFamily="34" charset="0"/>
              <a:buChar char="•"/>
            </a:pPr>
            <a:r>
              <a:rPr lang="fa-IR" sz="2100" dirty="0">
                <a:cs typeface="B Kamran" pitchFamily="2" charset="-78"/>
              </a:rPr>
              <a:t>امتداد خطوط افقی بلوک های واقع در یک خیابان باید پیوسته باشد .</a:t>
            </a:r>
          </a:p>
          <a:p>
            <a:pPr algn="just" rtl="1">
              <a:buFont typeface="Arial" pitchFamily="34" charset="0"/>
              <a:buChar char="•"/>
            </a:pPr>
            <a:r>
              <a:rPr lang="fa-IR" sz="2100" dirty="0">
                <a:cs typeface="B Kamran" pitchFamily="2" charset="-78"/>
              </a:rPr>
              <a:t>برای رعایت سادگی ، توصيه مي گردد ویترین واحدهای تجاری از نوع شیشه‌های معمولی (غیربازتابی) باشد. در این تراز می توان از سطوح    شیشه ای یکپارچه ی وسیع تر نسبت به ترازهای بالاتر استفاده کرد .</a:t>
            </a:r>
            <a:endParaRPr lang="en-US" sz="2100" dirty="0">
              <a:cs typeface="B Kamran" pitchFamily="2" charset="-78"/>
            </a:endParaRPr>
          </a:p>
          <a:p>
            <a:pPr algn="just" rtl="1">
              <a:buFont typeface="Arial" pitchFamily="34" charset="0"/>
              <a:buChar char="•"/>
            </a:pPr>
            <a:r>
              <a:rPr lang="fa-IR" sz="2100" dirty="0">
                <a:cs typeface="B Kamran" pitchFamily="2" charset="-78"/>
              </a:rPr>
              <a:t>پنجره های طبقه ی اول باید در اشکال ساده ی هندسی و در تناسب با ریتم نما و در اندازه ها و جایگاه مناسب  نسبت به صفحه ی نما طرح شوند .</a:t>
            </a:r>
            <a:endParaRPr lang="en-US" sz="2100" dirty="0">
              <a:cs typeface="B Kamran" pitchFamily="2" charset="-78"/>
            </a:endParaRPr>
          </a:p>
          <a:p>
            <a:pPr algn="just" rtl="1">
              <a:buFont typeface="Arial" pitchFamily="34" charset="0"/>
              <a:buChar char="•"/>
            </a:pPr>
            <a:r>
              <a:rPr lang="fa-IR" sz="2100" dirty="0">
                <a:cs typeface="B Kamran" pitchFamily="2" charset="-78"/>
              </a:rPr>
              <a:t>درفاصله ی طبقات همکف و اول توصیه می شود در نمای ساختمان سایبان از نوع جمع شونده نصب شود.</a:t>
            </a:r>
            <a:endParaRPr lang="en-US" sz="2100" dirty="0">
              <a:cs typeface="B Kamran" pitchFamily="2" charset="-78"/>
            </a:endParaRPr>
          </a:p>
          <a:p>
            <a:pPr algn="just" rtl="1">
              <a:buFont typeface="Arial" pitchFamily="34" charset="0"/>
              <a:buChar char="•"/>
            </a:pPr>
            <a:r>
              <a:rPr lang="fa-IR" sz="2100" dirty="0">
                <a:cs typeface="B Kamran" pitchFamily="2" charset="-78"/>
              </a:rPr>
              <a:t>محل نصب سایبان در بالای ویترین واحدهای تجاری است .</a:t>
            </a:r>
            <a:endParaRPr lang="en-US" sz="2100" dirty="0">
              <a:cs typeface="B Kamran" pitchFamily="2" charset="-78"/>
            </a:endParaRPr>
          </a:p>
          <a:p>
            <a:pPr algn="just" rtl="1">
              <a:buFont typeface="Arial" pitchFamily="34" charset="0"/>
              <a:buChar char="•"/>
            </a:pPr>
            <a:r>
              <a:rPr lang="fa-IR" sz="2100" dirty="0">
                <a:cs typeface="B Kamran" pitchFamily="2" charset="-78"/>
              </a:rPr>
              <a:t>شکل و جنس یکسان برای سایبان در بدنه ی خیابان امام رضا (ع)  توصیه می شود و بهتر است از نوع جمع شونده باشد، همچنين توصيه مي گردد جنس آن از نوع براق و درخشنده نباشد . </a:t>
            </a:r>
            <a:endParaRPr lang="en-US" sz="2100" dirty="0">
              <a:cs typeface="B Kamran" pitchFamily="2" charset="-78"/>
            </a:endParaRPr>
          </a:p>
          <a:p>
            <a:pPr algn="just" rtl="1">
              <a:buFont typeface="Arial" pitchFamily="34" charset="0"/>
              <a:buChar char="•"/>
            </a:pPr>
            <a:endParaRPr lang="en-US" sz="2100" dirty="0">
              <a:cs typeface="B Kamran"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F:\Picture1.jpg"/>
          <p:cNvPicPr>
            <a:picLocks noChangeAspect="1" noChangeArrowheads="1"/>
          </p:cNvPicPr>
          <p:nvPr/>
        </p:nvPicPr>
        <p:blipFill>
          <a:blip r:embed="rId3"/>
          <a:srcRect/>
          <a:stretch>
            <a:fillRect/>
          </a:stretch>
        </p:blipFill>
        <p:spPr bwMode="auto">
          <a:xfrm>
            <a:off x="4" y="3"/>
            <a:ext cx="12814299" cy="9717088"/>
          </a:xfrm>
          <a:prstGeom prst="rect">
            <a:avLst/>
          </a:prstGeom>
          <a:noFill/>
        </p:spPr>
      </p:pic>
      <p:sp>
        <p:nvSpPr>
          <p:cNvPr id="4" name="TextBox 3"/>
          <p:cNvSpPr txBox="1"/>
          <p:nvPr/>
        </p:nvSpPr>
        <p:spPr>
          <a:xfrm>
            <a:off x="3962402" y="1276351"/>
            <a:ext cx="8420100" cy="2391381"/>
          </a:xfrm>
          <a:prstGeom prst="rect">
            <a:avLst/>
          </a:prstGeom>
          <a:noFill/>
        </p:spPr>
        <p:txBody>
          <a:bodyPr wrap="square" lIns="127970" tIns="63987" rIns="127970" bIns="63987" rtlCol="0">
            <a:spAutoFit/>
          </a:bodyPr>
          <a:lstStyle/>
          <a:p>
            <a:pPr algn="justLow" rtl="1">
              <a:buFont typeface="Arial" pitchFamily="34" charset="0"/>
              <a:buChar char="•"/>
            </a:pPr>
            <a:r>
              <a:rPr lang="fa-IR" sz="2100" dirty="0">
                <a:cs typeface="B Kamran" pitchFamily="2" charset="-78"/>
              </a:rPr>
              <a:t>برای معرفی واحد های تجاری باید از تابلوهایی با امتداد افقی استفاده شود</a:t>
            </a:r>
            <a:r>
              <a:rPr lang="fa-IR" sz="2100" i="1" dirty="0">
                <a:cs typeface="B Kamran" pitchFamily="2" charset="-78"/>
              </a:rPr>
              <a:t> .</a:t>
            </a:r>
            <a:r>
              <a:rPr lang="fa-IR" sz="2100" dirty="0">
                <a:cs typeface="B Kamran" pitchFamily="2" charset="-78"/>
              </a:rPr>
              <a:t> </a:t>
            </a:r>
            <a:endParaRPr lang="en-US" sz="2100" dirty="0">
              <a:cs typeface="B Kamran" pitchFamily="2" charset="-78"/>
            </a:endParaRPr>
          </a:p>
          <a:p>
            <a:pPr algn="justLow" rtl="1">
              <a:buFont typeface="Arial" pitchFamily="34" charset="0"/>
              <a:buChar char="•"/>
            </a:pPr>
            <a:r>
              <a:rPr lang="fa-IR" sz="2100" dirty="0">
                <a:cs typeface="B Kamran" pitchFamily="2" charset="-78"/>
              </a:rPr>
              <a:t>تابلوهای واحدهای وابسته به یک مجموعه ی تجاری باید از نظر فرم و اندازه یکسان باشند و در تراز ثابتی نصب شوند .</a:t>
            </a:r>
            <a:endParaRPr lang="en-US" sz="2100" dirty="0">
              <a:cs typeface="B Kamran" pitchFamily="2" charset="-78"/>
            </a:endParaRPr>
          </a:p>
          <a:p>
            <a:pPr algn="justLow" rtl="1">
              <a:buFont typeface="Arial" pitchFamily="34" charset="0"/>
              <a:buChar char="•"/>
            </a:pPr>
            <a:r>
              <a:rPr lang="fa-IR" sz="2100" dirty="0">
                <a:cs typeface="B Kamran" pitchFamily="2" charset="-78"/>
              </a:rPr>
              <a:t>محل نصب تابلوهای افقی واحدهای تجاری باید در بالای سایبان باشد .</a:t>
            </a:r>
          </a:p>
          <a:p>
            <a:pPr algn="justLow" rtl="1">
              <a:buFont typeface="Arial" pitchFamily="34" charset="0"/>
              <a:buChar char="•"/>
            </a:pPr>
            <a:r>
              <a:rPr lang="fa-IR" sz="2100" dirty="0">
                <a:cs typeface="B Kamran" pitchFamily="2" charset="-78"/>
              </a:rPr>
              <a:t>مصالح نماسازی در این تراز می بایست از سنگ تراورتن استفاده شود . رنگ نما از میدان برق به سمت چهار راه دانش از پرتقالی به گردوئی، در سه رنگ متمایز  تغییر می یابد. رنگ نما در هر بلوک یکسان است.</a:t>
            </a:r>
            <a:endParaRPr lang="en-US" sz="2100" dirty="0">
              <a:cs typeface="B Kamran" pitchFamily="2" charset="-78"/>
            </a:endParaRPr>
          </a:p>
          <a:p>
            <a:pPr algn="justLow" rtl="1">
              <a:buFont typeface="Arial" pitchFamily="34" charset="0"/>
              <a:buChar char="•"/>
            </a:pPr>
            <a:endParaRPr lang="en-US" sz="2100" dirty="0">
              <a:cs typeface="B Kamran" pitchFamily="2" charset="-78"/>
            </a:endParaRPr>
          </a:p>
          <a:p>
            <a:pPr algn="justLow">
              <a:buFont typeface="Arial" pitchFamily="34" charset="0"/>
              <a:buChar char="•"/>
            </a:pPr>
            <a:endParaRPr lang="en-US" sz="2100" dirty="0">
              <a:cs typeface="B Kamran" pitchFamily="2" charset="-78"/>
            </a:endParaRPr>
          </a:p>
        </p:txBody>
      </p:sp>
      <p:pic>
        <p:nvPicPr>
          <p:cNvPr id="7" name="Picture 6" descr="nama2.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0636" y="3429000"/>
            <a:ext cx="3200400" cy="1636085"/>
          </a:xfrm>
          <a:prstGeom prst="rect">
            <a:avLst/>
          </a:prstGeom>
        </p:spPr>
      </p:pic>
      <p:pic>
        <p:nvPicPr>
          <p:cNvPr id="8" name="Picture 7" descr="nama3.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0601" y="3460388"/>
            <a:ext cx="3200400" cy="1606234"/>
          </a:xfrm>
          <a:prstGeom prst="rect">
            <a:avLst/>
          </a:prstGeom>
        </p:spPr>
      </p:pic>
      <p:pic>
        <p:nvPicPr>
          <p:cNvPr id="9" name="Picture 8" descr="nama1.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83081" y="3445206"/>
            <a:ext cx="3200400" cy="1615212"/>
          </a:xfrm>
          <a:prstGeom prst="rect">
            <a:avLst/>
          </a:prstGeom>
        </p:spPr>
      </p:pic>
      <p:sp>
        <p:nvSpPr>
          <p:cNvPr id="10" name="TextBox 9"/>
          <p:cNvSpPr txBox="1"/>
          <p:nvPr/>
        </p:nvSpPr>
        <p:spPr>
          <a:xfrm>
            <a:off x="3886203" y="5969474"/>
            <a:ext cx="8488680" cy="1421885"/>
          </a:xfrm>
          <a:prstGeom prst="rect">
            <a:avLst/>
          </a:prstGeom>
          <a:noFill/>
        </p:spPr>
        <p:txBody>
          <a:bodyPr wrap="square" lIns="127970" tIns="63987" rIns="127970" bIns="63987" rtlCol="0">
            <a:spAutoFit/>
          </a:bodyPr>
          <a:lstStyle/>
          <a:p>
            <a:pPr algn="justLow" rtl="1">
              <a:buFont typeface="Arial" pitchFamily="34" charset="0"/>
              <a:buChar char="•"/>
            </a:pPr>
            <a:r>
              <a:rPr lang="fa-IR" sz="2100" dirty="0">
                <a:cs typeface="B Kamran" pitchFamily="2" charset="-78"/>
              </a:rPr>
              <a:t>رنگ حفاظ های ایمنی تمامی  بلوک های واقع در یک خیابان باید متناسب با رنگ مصالح تراز پایه باشد . بنابراین می بایست از رنگهای تیره استفاده شود .</a:t>
            </a:r>
            <a:endParaRPr lang="en-US" sz="2100" dirty="0">
              <a:cs typeface="B Kamran" pitchFamily="2" charset="-78"/>
            </a:endParaRPr>
          </a:p>
          <a:p>
            <a:pPr algn="justLow" rtl="1">
              <a:buFont typeface="Arial" pitchFamily="34" charset="0"/>
              <a:buChar char="•"/>
            </a:pPr>
            <a:r>
              <a:rPr lang="fa-IR" sz="2100" dirty="0">
                <a:cs typeface="B Kamran" pitchFamily="2" charset="-78"/>
              </a:rPr>
              <a:t>محل نصب کنتورهای تاسیسات شهری نباید در نمای ساختمان دیده شود. </a:t>
            </a:r>
            <a:endParaRPr lang="en-US" sz="2100" dirty="0">
              <a:cs typeface="B Kamran" pitchFamily="2" charset="-78"/>
            </a:endParaRPr>
          </a:p>
          <a:p>
            <a:pPr algn="justLow" rtl="1">
              <a:buFont typeface="Arial" pitchFamily="34" charset="0"/>
              <a:buChar char="•"/>
            </a:pPr>
            <a:r>
              <a:rPr lang="fa-IR" sz="2100" dirty="0">
                <a:cs typeface="B Kamran" pitchFamily="2" charset="-78"/>
              </a:rPr>
              <a:t>افزودن الحاقاتی چون کولر و کانال کولردر تمامی سطوح  نما ممنوع است .</a:t>
            </a:r>
            <a:endParaRPr lang="en-US" sz="2100" dirty="0">
              <a:cs typeface="B Kamran" pitchFamily="2" charset="-78"/>
            </a:endParaRPr>
          </a:p>
        </p:txBody>
      </p:sp>
      <p:sp>
        <p:nvSpPr>
          <p:cNvPr id="15" name="Rectangle 14"/>
          <p:cNvSpPr/>
          <p:nvPr/>
        </p:nvSpPr>
        <p:spPr>
          <a:xfrm>
            <a:off x="4190999" y="5181604"/>
            <a:ext cx="1600200" cy="457199"/>
          </a:xfrm>
          <a:prstGeom prst="rect">
            <a:avLst/>
          </a:prstGeom>
          <a:solidFill>
            <a:srgbClr val="E6AD58"/>
          </a:solidFill>
          <a:ln>
            <a:solidFill>
              <a:srgbClr val="7C5112"/>
            </a:solid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r>
              <a:rPr lang="fa-IR" b="1" dirty="0">
                <a:solidFill>
                  <a:schemeClr val="tx1"/>
                </a:solidFill>
                <a:cs typeface="B Kamran" pitchFamily="2" charset="-78"/>
              </a:rPr>
              <a:t>پرتقالی</a:t>
            </a:r>
            <a:endParaRPr lang="en-US" b="1" dirty="0">
              <a:solidFill>
                <a:schemeClr val="tx1"/>
              </a:solidFill>
              <a:cs typeface="B Kamran" pitchFamily="2" charset="-78"/>
            </a:endParaRPr>
          </a:p>
        </p:txBody>
      </p:sp>
      <p:sp>
        <p:nvSpPr>
          <p:cNvPr id="16" name="Rectangle 15"/>
          <p:cNvSpPr/>
          <p:nvPr/>
        </p:nvSpPr>
        <p:spPr>
          <a:xfrm>
            <a:off x="7772400" y="5181604"/>
            <a:ext cx="1600200" cy="457199"/>
          </a:xfrm>
          <a:prstGeom prst="rect">
            <a:avLst/>
          </a:prstGeom>
          <a:solidFill>
            <a:srgbClr val="764D20"/>
          </a:solidFill>
          <a:ln>
            <a:solidFill>
              <a:srgbClr val="3F2911"/>
            </a:solid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0" anchor="ctr"/>
          <a:lstStyle/>
          <a:p>
            <a:pPr algn="ctr"/>
            <a:r>
              <a:rPr lang="fa-IR" b="1" dirty="0">
                <a:solidFill>
                  <a:sysClr val="windowText" lastClr="000000"/>
                </a:solidFill>
                <a:cs typeface="B Kamran" pitchFamily="2" charset="-78"/>
              </a:rPr>
              <a:t>گردوئی</a:t>
            </a:r>
            <a:endParaRPr lang="en-US" b="1" dirty="0">
              <a:solidFill>
                <a:sysClr val="windowText" lastClr="000000"/>
              </a:solidFill>
              <a:cs typeface="B Kamran" pitchFamily="2" charset="-78"/>
            </a:endParaRPr>
          </a:p>
        </p:txBody>
      </p:sp>
      <p:pic>
        <p:nvPicPr>
          <p:cNvPr id="8194" name="Picture 2" descr="C:\DRIVE\information\sayer\vector object\Arrows\Color\AR22.WMF"/>
          <p:cNvPicPr>
            <a:picLocks noChangeAspect="1" noChangeArrowheads="1"/>
          </p:cNvPicPr>
          <p:nvPr/>
        </p:nvPicPr>
        <p:blipFill>
          <a:blip r:embed="rId7"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6019803" y="5257805"/>
            <a:ext cx="1447800" cy="317269"/>
          </a:xfrm>
          <a:prstGeom prst="rect">
            <a:avLst/>
          </a:prstGeom>
          <a:noFill/>
          <a:effectLst>
            <a:outerShdw blurRad="50800" dist="50800" dir="5400000" algn="ctr" rotWithShape="0">
              <a:srgbClr val="000000">
                <a:alpha val="24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Picture1.jpg"/>
          <p:cNvPicPr>
            <a:picLocks noChangeAspect="1" noChangeArrowheads="1"/>
          </p:cNvPicPr>
          <p:nvPr/>
        </p:nvPicPr>
        <p:blipFill>
          <a:blip r:embed="rId3"/>
          <a:srcRect/>
          <a:stretch>
            <a:fillRect/>
          </a:stretch>
        </p:blipFill>
        <p:spPr bwMode="auto">
          <a:xfrm>
            <a:off x="-914397" y="-115886"/>
            <a:ext cx="12814299" cy="9717088"/>
          </a:xfrm>
          <a:prstGeom prst="rect">
            <a:avLst/>
          </a:prstGeom>
          <a:noFill/>
        </p:spPr>
      </p:pic>
      <p:sp>
        <p:nvSpPr>
          <p:cNvPr id="4" name="TextBox 3"/>
          <p:cNvSpPr txBox="1"/>
          <p:nvPr/>
        </p:nvSpPr>
        <p:spPr>
          <a:xfrm>
            <a:off x="2110744" y="1276351"/>
            <a:ext cx="10271759" cy="2391381"/>
          </a:xfrm>
          <a:prstGeom prst="rect">
            <a:avLst/>
          </a:prstGeom>
          <a:noFill/>
        </p:spPr>
        <p:txBody>
          <a:bodyPr wrap="square" lIns="127970" tIns="63987" rIns="127970" bIns="63987" rtlCol="0">
            <a:spAutoFit/>
          </a:bodyPr>
          <a:lstStyle/>
          <a:p>
            <a:pPr algn="justLow" rtl="1"/>
            <a:r>
              <a:rPr lang="fa-IR" sz="2100" dirty="0">
                <a:cs typeface="B Kamran" pitchFamily="2" charset="-78"/>
              </a:rPr>
              <a:t>در صفحات بعد نقشه چگونگی قرار گیری مبلمان در طول مسیر و همچنین رنگ و نوع کفسازی پیشنهادی در این طرح نشان داده شده است.</a:t>
            </a:r>
          </a:p>
          <a:p>
            <a:pPr algn="justLow" rtl="1"/>
            <a:endParaRPr lang="fa-IR" sz="2100" dirty="0">
              <a:cs typeface="B Kamran" pitchFamily="2" charset="-78"/>
            </a:endParaRPr>
          </a:p>
          <a:p>
            <a:pPr algn="justLow" rtl="1"/>
            <a:r>
              <a:rPr lang="fa-IR" sz="2100" dirty="0">
                <a:cs typeface="B Kamran" pitchFamily="2" charset="-78"/>
              </a:rPr>
              <a:t>علاوه بر نکاتی که در توضیح مبلمان پیشنهادی به آن اشاره شد، موارد زیر نیز در چیدمان مبلمان رعایت شده است.</a:t>
            </a:r>
          </a:p>
          <a:p>
            <a:pPr algn="justLow" rtl="1"/>
            <a:endParaRPr lang="fa-IR" sz="2100" dirty="0">
              <a:cs typeface="B Kamran" pitchFamily="2" charset="-78"/>
            </a:endParaRPr>
          </a:p>
          <a:p>
            <a:pPr algn="justLow" rtl="1">
              <a:buFontTx/>
              <a:buChar char="-"/>
            </a:pPr>
            <a:endParaRPr lang="fa-IR" sz="2100" dirty="0">
              <a:cs typeface="B Kamran" pitchFamily="2" charset="-78"/>
            </a:endParaRPr>
          </a:p>
          <a:p>
            <a:pPr algn="justLow" rtl="1">
              <a:buFontTx/>
              <a:buChar char="-"/>
            </a:pPr>
            <a:endParaRPr lang="fa-IR" sz="2100" dirty="0">
              <a:cs typeface="B Kamran" pitchFamily="2" charset="-78"/>
            </a:endParaRPr>
          </a:p>
          <a:p>
            <a:pPr algn="justLow" rtl="1"/>
            <a:endParaRPr lang="fa-IR" sz="2100" dirty="0">
              <a:cs typeface="B Kamran" pitchFamily="2" charset="-78"/>
            </a:endParaRPr>
          </a:p>
        </p:txBody>
      </p:sp>
      <p:sp>
        <p:nvSpPr>
          <p:cNvPr id="12" name="TextBox 11"/>
          <p:cNvSpPr txBox="1"/>
          <p:nvPr/>
        </p:nvSpPr>
        <p:spPr>
          <a:xfrm>
            <a:off x="2987040" y="304804"/>
            <a:ext cx="9281160" cy="759884"/>
          </a:xfrm>
          <a:prstGeom prst="rect">
            <a:avLst/>
          </a:prstGeom>
          <a:noFill/>
        </p:spPr>
        <p:txBody>
          <a:bodyPr wrap="square" lIns="127600" tIns="63819" rIns="127600" bIns="63819"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کفسازی و چیدمان مبلمان</a:t>
            </a:r>
          </a:p>
        </p:txBody>
      </p:sp>
      <p:pic>
        <p:nvPicPr>
          <p:cNvPr id="2050" name="Picture 2" descr="C:\Ati's Univ Projz\6th Term\Tarahi Shahri Dr Abbas\MainProj\Emam reza St\Mosalasy ke tush mobleman gharar nemigire.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7579" y="2590801"/>
            <a:ext cx="3673421" cy="2819400"/>
          </a:xfrm>
          <a:prstGeom prst="rect">
            <a:avLst/>
          </a:prstGeom>
          <a:noFill/>
        </p:spPr>
      </p:pic>
      <p:sp>
        <p:nvSpPr>
          <p:cNvPr id="8" name="TextBox 7"/>
          <p:cNvSpPr txBox="1"/>
          <p:nvPr/>
        </p:nvSpPr>
        <p:spPr>
          <a:xfrm>
            <a:off x="8763004" y="5029200"/>
            <a:ext cx="3657599" cy="1446550"/>
          </a:xfrm>
          <a:prstGeom prst="rect">
            <a:avLst/>
          </a:prstGeom>
          <a:noFill/>
        </p:spPr>
        <p:txBody>
          <a:bodyPr wrap="square" lIns="91406" tIns="45703" rIns="91406" bIns="45703" rtlCol="0">
            <a:spAutoFit/>
          </a:bodyPr>
          <a:lstStyle/>
          <a:p>
            <a:pPr lvl="0" algn="justLow" rtl="1">
              <a:buFontTx/>
              <a:buChar char="-"/>
            </a:pPr>
            <a:r>
              <a:rPr lang="fa-IR" sz="2100" b="1" dirty="0">
                <a:solidFill>
                  <a:prstClr val="black"/>
                </a:solidFill>
                <a:cs typeface="B Kamran" pitchFamily="2" charset="-78"/>
              </a:rPr>
              <a:t> درخت در پیاده رو نباید در فاصله کمتر از 75 سانتی متری جدول قرار گیرد. در این طرح این فاصله به صورت زیر تامین شده است:</a:t>
            </a:r>
            <a:endParaRPr lang="en-US" sz="2100" b="1" dirty="0">
              <a:solidFill>
                <a:prstClr val="black"/>
              </a:solidFill>
              <a:cs typeface="B Kamran" pitchFamily="2" charset="-78"/>
            </a:endParaRPr>
          </a:p>
          <a:p>
            <a:pPr algn="r" rtl="1"/>
            <a:endParaRPr lang="en-US" b="1" dirty="0"/>
          </a:p>
        </p:txBody>
      </p:sp>
      <p:sp>
        <p:nvSpPr>
          <p:cNvPr id="9" name="TextBox 8"/>
          <p:cNvSpPr txBox="1"/>
          <p:nvPr/>
        </p:nvSpPr>
        <p:spPr>
          <a:xfrm>
            <a:off x="3352804" y="5890737"/>
            <a:ext cx="3657599" cy="738664"/>
          </a:xfrm>
          <a:prstGeom prst="rect">
            <a:avLst/>
          </a:prstGeom>
          <a:noFill/>
        </p:spPr>
        <p:txBody>
          <a:bodyPr wrap="square" lIns="91406" tIns="45703" rIns="91406" bIns="45703" rtlCol="0">
            <a:spAutoFit/>
          </a:bodyPr>
          <a:lstStyle/>
          <a:p>
            <a:pPr lvl="0" algn="justLow" rtl="1">
              <a:buFontTx/>
              <a:buChar char="-"/>
            </a:pPr>
            <a:r>
              <a:rPr lang="fa-IR" sz="2100" b="1" dirty="0">
                <a:solidFill>
                  <a:prstClr val="black"/>
                </a:solidFill>
                <a:cs typeface="B Kamran" pitchFamily="2" charset="-78"/>
              </a:rPr>
              <a:t> شمسه ها در کفسازی با حرکت به سمت حرم متراکم تر می شوند.</a:t>
            </a:r>
            <a:endParaRPr lang="en-US" b="1" dirty="0"/>
          </a:p>
        </p:txBody>
      </p:sp>
      <p:sp>
        <p:nvSpPr>
          <p:cNvPr id="14" name="TextBox 13"/>
          <p:cNvSpPr txBox="1"/>
          <p:nvPr/>
        </p:nvSpPr>
        <p:spPr>
          <a:xfrm>
            <a:off x="8229601" y="2895601"/>
            <a:ext cx="2895600" cy="2092846"/>
          </a:xfrm>
          <a:prstGeom prst="rect">
            <a:avLst/>
          </a:prstGeom>
          <a:noFill/>
        </p:spPr>
        <p:txBody>
          <a:bodyPr wrap="square" lIns="91406" tIns="45703" rIns="91406" bIns="45703" rtlCol="0">
            <a:spAutoFit/>
          </a:bodyPr>
          <a:lstStyle/>
          <a:p>
            <a:pPr lvl="0" algn="justLow" rtl="1">
              <a:buFontTx/>
              <a:buChar char="-"/>
            </a:pPr>
            <a:r>
              <a:rPr lang="fa-IR" sz="2100" b="1" dirty="0">
                <a:solidFill>
                  <a:prstClr val="black"/>
                </a:solidFill>
                <a:cs typeface="B Kamran" pitchFamily="2" charset="-78"/>
              </a:rPr>
              <a:t>در محل تقاطع فرعی با اصلی در حیاط های شهری به منظور حفظ دید رانندگان، از قرار دادن مبلمان در مثلثی به ابعاد 10× 10 خودداری شده است.</a:t>
            </a:r>
          </a:p>
          <a:p>
            <a:pPr algn="r" rtl="1"/>
            <a:endParaRPr lang="en-US" b="1" dirty="0"/>
          </a:p>
        </p:txBody>
      </p:sp>
      <p:pic>
        <p:nvPicPr>
          <p:cNvPr id="2052" name="Picture 4" descr="C:\Users\MONA\Desktop\Shamse.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flipH="1" flipV="1">
            <a:off x="2133600" y="6781800"/>
            <a:ext cx="5334000" cy="2520462"/>
          </a:xfrm>
          <a:prstGeom prst="rect">
            <a:avLst/>
          </a:prstGeom>
          <a:noFill/>
        </p:spPr>
      </p:pic>
      <p:pic>
        <p:nvPicPr>
          <p:cNvPr id="2053" name="Picture 5" descr="F:\asadie daghoon\darakht dorost.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991605" y="6096000"/>
            <a:ext cx="2954673" cy="3227832"/>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ti's Univ Projz\6th Term\Tarahi Shahri Dr Abbas\MainProj\Emam reza St\Kafsazy Mobleman Nahaii\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09951" y="400050"/>
            <a:ext cx="9086850" cy="8839200"/>
          </a:xfrm>
          <a:prstGeom prst="rect">
            <a:avLst/>
          </a:prstGeom>
          <a:noFill/>
        </p:spPr>
      </p:pic>
      <p:pic>
        <p:nvPicPr>
          <p:cNvPr id="7"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8" name="Rectangle 7"/>
          <p:cNvSpPr/>
          <p:nvPr/>
        </p:nvSpPr>
        <p:spPr>
          <a:xfrm>
            <a:off x="1323864" y="6251957"/>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2" name="Group 51"/>
          <p:cNvGrpSpPr/>
          <p:nvPr/>
        </p:nvGrpSpPr>
        <p:grpSpPr>
          <a:xfrm>
            <a:off x="-1396310" y="2411628"/>
            <a:ext cx="7512267" cy="6265848"/>
            <a:chOff x="-1396314" y="2411628"/>
            <a:chExt cx="7512267" cy="6265846"/>
          </a:xfrm>
        </p:grpSpPr>
        <p:grpSp>
          <p:nvGrpSpPr>
            <p:cNvPr id="3" name="Group 48"/>
            <p:cNvGrpSpPr/>
            <p:nvPr/>
          </p:nvGrpSpPr>
          <p:grpSpPr>
            <a:xfrm>
              <a:off x="-1396314" y="2411628"/>
              <a:ext cx="7512267" cy="3805679"/>
              <a:chOff x="-1295400" y="2514600"/>
              <a:chExt cx="7512267" cy="3805679"/>
            </a:xfrm>
          </p:grpSpPr>
          <p:sp>
            <p:nvSpPr>
              <p:cNvPr id="6" name="TextBox 5"/>
              <p:cNvSpPr txBox="1"/>
              <p:nvPr/>
            </p:nvSpPr>
            <p:spPr>
              <a:xfrm rot="1780148">
                <a:off x="2483067" y="3223860"/>
                <a:ext cx="3733800" cy="861514"/>
              </a:xfrm>
              <a:prstGeom prst="rect">
                <a:avLst/>
              </a:prstGeom>
              <a:noFill/>
            </p:spPr>
            <p:txBody>
              <a:bodyPr wrap="square" lIns="91182" tIns="45591" rIns="91182" bIns="45591" rtlCol="0">
                <a:spAutoFit/>
              </a:bodyPr>
              <a:lstStyle/>
              <a:p>
                <a:pPr algn="r" rtl="1"/>
                <a:r>
                  <a:rPr lang="fa-IR" dirty="0">
                    <a:cs typeface="2  Badr" pitchFamily="2" charset="-78"/>
                  </a:rPr>
                  <a:t>خیابان دانش</a:t>
                </a:r>
              </a:p>
              <a:p>
                <a:pPr algn="r" rtl="1"/>
                <a:endParaRPr lang="en-US" dirty="0">
                  <a:cs typeface="2  Badr" pitchFamily="2" charset="-78"/>
                </a:endParaRPr>
              </a:p>
            </p:txBody>
          </p:sp>
          <p:grpSp>
            <p:nvGrpSpPr>
              <p:cNvPr id="5" name="Group 20"/>
              <p:cNvGrpSpPr/>
              <p:nvPr/>
            </p:nvGrpSpPr>
            <p:grpSpPr>
              <a:xfrm>
                <a:off x="381000" y="2514600"/>
                <a:ext cx="2133600" cy="3733800"/>
                <a:chOff x="381000" y="2514600"/>
                <a:chExt cx="2133600" cy="3733800"/>
              </a:xfrm>
            </p:grpSpPr>
            <p:grpSp>
              <p:nvGrpSpPr>
                <p:cNvPr id="14" name="Group 14"/>
                <p:cNvGrpSpPr/>
                <p:nvPr/>
              </p:nvGrpSpPr>
              <p:grpSpPr>
                <a:xfrm>
                  <a:off x="381000" y="3352800"/>
                  <a:ext cx="2133600" cy="533400"/>
                  <a:chOff x="381000" y="3352800"/>
                  <a:chExt cx="2133600" cy="533400"/>
                </a:xfrm>
              </p:grpSpPr>
              <p:pic>
                <p:nvPicPr>
                  <p:cNvPr id="10"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11"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15" name="Group 15"/>
                <p:cNvGrpSpPr/>
                <p:nvPr/>
              </p:nvGrpSpPr>
              <p:grpSpPr>
                <a:xfrm>
                  <a:off x="381000" y="3962400"/>
                  <a:ext cx="2133600" cy="2286000"/>
                  <a:chOff x="381000" y="3962400"/>
                  <a:chExt cx="2133600" cy="2286000"/>
                </a:xfrm>
              </p:grpSpPr>
              <p:pic>
                <p:nvPicPr>
                  <p:cNvPr id="12"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13"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16" name="Group 19"/>
                <p:cNvGrpSpPr/>
                <p:nvPr/>
              </p:nvGrpSpPr>
              <p:grpSpPr>
                <a:xfrm>
                  <a:off x="381000" y="2514600"/>
                  <a:ext cx="2133600" cy="990600"/>
                  <a:chOff x="381000" y="2590800"/>
                  <a:chExt cx="2133600" cy="990600"/>
                </a:xfrm>
              </p:grpSpPr>
              <p:grpSp>
                <p:nvGrpSpPr>
                  <p:cNvPr id="17" name="Group 13"/>
                  <p:cNvGrpSpPr/>
                  <p:nvPr/>
                </p:nvGrpSpPr>
                <p:grpSpPr>
                  <a:xfrm>
                    <a:off x="381000" y="2590800"/>
                    <a:ext cx="2133600" cy="762000"/>
                    <a:chOff x="381000" y="2590800"/>
                    <a:chExt cx="2133600" cy="762000"/>
                  </a:xfrm>
                </p:grpSpPr>
                <p:pic>
                  <p:nvPicPr>
                    <p:cNvPr id="9218"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9"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18"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22" name="TextBox 21"/>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23" name="TextBox 22"/>
              <p:cNvSpPr txBox="1"/>
              <p:nvPr/>
            </p:nvSpPr>
            <p:spPr>
              <a:xfrm>
                <a:off x="1183460"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24" name="TextBox 23"/>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25" name="TextBox 24"/>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26" name="TextBox 25"/>
              <p:cNvSpPr txBox="1"/>
              <p:nvPr/>
            </p:nvSpPr>
            <p:spPr>
              <a:xfrm>
                <a:off x="1435581"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27" name="TextBox 26"/>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28" name="TextBox 27"/>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29" name="TextBox 28"/>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30" name="TextBox 29"/>
              <p:cNvSpPr txBox="1"/>
              <p:nvPr/>
            </p:nvSpPr>
            <p:spPr>
              <a:xfrm>
                <a:off x="2266444"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31" name="TextBox 30"/>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32" name="TextBox 31"/>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33" name="TextBox 32"/>
              <p:cNvSpPr txBox="1"/>
              <p:nvPr/>
            </p:nvSpPr>
            <p:spPr>
              <a:xfrm>
                <a:off x="2457957"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34" name="TextBox 33"/>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35" name="TextBox 34"/>
              <p:cNvSpPr txBox="1"/>
              <p:nvPr/>
            </p:nvSpPr>
            <p:spPr>
              <a:xfrm>
                <a:off x="2193616"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36" name="TextBox 35"/>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37" name="TextBox 36"/>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38" name="TextBox 37"/>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39" name="TextBox 38"/>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40" name="TextBox 39"/>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42" name="TextBox 41"/>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43" name="TextBox 42"/>
              <p:cNvSpPr txBox="1"/>
              <p:nvPr/>
            </p:nvSpPr>
            <p:spPr>
              <a:xfrm>
                <a:off x="2305555"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44" name="TextBox 43"/>
              <p:cNvSpPr txBox="1"/>
              <p:nvPr/>
            </p:nvSpPr>
            <p:spPr>
              <a:xfrm>
                <a:off x="1013647"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45" name="TextBox 44"/>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50" name="TextBox 49"/>
            <p:cNvSpPr txBox="1"/>
            <p:nvPr/>
          </p:nvSpPr>
          <p:spPr>
            <a:xfrm>
              <a:off x="1373657"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51" name="TextBox 50"/>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Ati's Univ Projz\6th Term\Tarahi Shahri Dr Abbas\MainProj\Emam reza St\Kafsazy Mobleman Nahaii\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09954" y="381002"/>
            <a:ext cx="9067799" cy="8820150"/>
          </a:xfrm>
          <a:prstGeom prst="rect">
            <a:avLst/>
          </a:prstGeom>
          <a:noFill/>
        </p:spPr>
      </p:pic>
      <p:pic>
        <p:nvPicPr>
          <p:cNvPr id="4"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5" name="Rectangle 4"/>
          <p:cNvSpPr/>
          <p:nvPr/>
        </p:nvSpPr>
        <p:spPr>
          <a:xfrm>
            <a:off x="1274052" y="6345948"/>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8"/>
          <p:cNvGrpSpPr/>
          <p:nvPr/>
        </p:nvGrpSpPr>
        <p:grpSpPr>
          <a:xfrm>
            <a:off x="-1396314" y="2411628"/>
            <a:ext cx="7162800" cy="6265848"/>
            <a:chOff x="-1396314" y="2411628"/>
            <a:chExt cx="7162800" cy="6265846"/>
          </a:xfrm>
        </p:grpSpPr>
        <p:grpSp>
          <p:nvGrpSpPr>
            <p:cNvPr id="6" name="Group 48"/>
            <p:cNvGrpSpPr/>
            <p:nvPr/>
          </p:nvGrpSpPr>
          <p:grpSpPr>
            <a:xfrm>
              <a:off x="-1396314" y="2411628"/>
              <a:ext cx="7162800" cy="3805679"/>
              <a:chOff x="-1295400" y="2514600"/>
              <a:chExt cx="7162800" cy="3805679"/>
            </a:xfrm>
          </p:grpSpPr>
          <p:grpSp>
            <p:nvGrpSpPr>
              <p:cNvPr id="7" name="Group 20"/>
              <p:cNvGrpSpPr/>
              <p:nvPr/>
            </p:nvGrpSpPr>
            <p:grpSpPr>
              <a:xfrm>
                <a:off x="381000" y="2514600"/>
                <a:ext cx="2133600" cy="3733800"/>
                <a:chOff x="381000" y="2514600"/>
                <a:chExt cx="2133600" cy="3733800"/>
              </a:xfrm>
            </p:grpSpPr>
            <p:grpSp>
              <p:nvGrpSpPr>
                <p:cNvPr id="8" name="Group 14"/>
                <p:cNvGrpSpPr/>
                <p:nvPr/>
              </p:nvGrpSpPr>
              <p:grpSpPr>
                <a:xfrm>
                  <a:off x="381000" y="3352800"/>
                  <a:ext cx="2133600" cy="533400"/>
                  <a:chOff x="381000" y="3352800"/>
                  <a:chExt cx="2133600" cy="533400"/>
                </a:xfrm>
              </p:grpSpPr>
              <p:pic>
                <p:nvPicPr>
                  <p:cNvPr id="47"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8"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9" name="Group 15"/>
                <p:cNvGrpSpPr/>
                <p:nvPr/>
              </p:nvGrpSpPr>
              <p:grpSpPr>
                <a:xfrm>
                  <a:off x="381000" y="3962400"/>
                  <a:ext cx="2133600" cy="2286000"/>
                  <a:chOff x="381000" y="3962400"/>
                  <a:chExt cx="2133600" cy="2286000"/>
                </a:xfrm>
              </p:grpSpPr>
              <p:pic>
                <p:nvPicPr>
                  <p:cNvPr id="45"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6"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10" name="Group 19"/>
                <p:cNvGrpSpPr/>
                <p:nvPr/>
              </p:nvGrpSpPr>
              <p:grpSpPr>
                <a:xfrm>
                  <a:off x="381000" y="2514600"/>
                  <a:ext cx="2133600" cy="990600"/>
                  <a:chOff x="381000" y="2590800"/>
                  <a:chExt cx="2133600" cy="990600"/>
                </a:xfrm>
              </p:grpSpPr>
              <p:grpSp>
                <p:nvGrpSpPr>
                  <p:cNvPr id="13" name="Group 13"/>
                  <p:cNvGrpSpPr/>
                  <p:nvPr/>
                </p:nvGrpSpPr>
                <p:grpSpPr>
                  <a:xfrm>
                    <a:off x="381000" y="2590800"/>
                    <a:ext cx="2133600" cy="762000"/>
                    <a:chOff x="381000" y="2590800"/>
                    <a:chExt cx="2133600" cy="762000"/>
                  </a:xfrm>
                </p:grpSpPr>
                <p:pic>
                  <p:nvPicPr>
                    <p:cNvPr id="43"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4"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42"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5" name="TextBox 14"/>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6" name="TextBox 15"/>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7" name="TextBox 16"/>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8" name="TextBox 17"/>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9" name="TextBox 18"/>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20" name="TextBox 19"/>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21" name="TextBox 20"/>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22" name="TextBox 21"/>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3" name="TextBox 22"/>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4" name="TextBox 23"/>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5" name="TextBox 24"/>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6" name="TextBox 25"/>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7" name="TextBox 26"/>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8" name="TextBox 27"/>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9" name="TextBox 28"/>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30" name="TextBox 29"/>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31" name="TextBox 30"/>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32" name="TextBox 31"/>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3" name="TextBox 32"/>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4" name="TextBox 33"/>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5" name="TextBox 34"/>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6" name="TextBox 35"/>
              <p:cNvSpPr txBox="1"/>
              <p:nvPr/>
            </p:nvSpPr>
            <p:spPr>
              <a:xfrm>
                <a:off x="1013646"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7" name="TextBox 36"/>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11" name="TextBox 10"/>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12" name="TextBox 11"/>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Ati's Univ Projz\6th Term\Tarahi Shahri Dr Abbas\MainProj\Emam reza St\Kafsazy Mobleman Nahaii\3.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41406" y="381004"/>
            <a:ext cx="9017294" cy="8839201"/>
          </a:xfrm>
          <a:prstGeom prst="rect">
            <a:avLst/>
          </a:prstGeom>
          <a:noFill/>
        </p:spPr>
      </p:pic>
      <p:pic>
        <p:nvPicPr>
          <p:cNvPr id="4"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5" name="Rectangle 4"/>
          <p:cNvSpPr/>
          <p:nvPr/>
        </p:nvSpPr>
        <p:spPr>
          <a:xfrm>
            <a:off x="1201413" y="6462768"/>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5"/>
          <p:cNvGrpSpPr/>
          <p:nvPr/>
        </p:nvGrpSpPr>
        <p:grpSpPr>
          <a:xfrm>
            <a:off x="-1396314" y="2411628"/>
            <a:ext cx="7162800" cy="6265848"/>
            <a:chOff x="-1396314" y="2411628"/>
            <a:chExt cx="7162800" cy="6265846"/>
          </a:xfrm>
        </p:grpSpPr>
        <p:grpSp>
          <p:nvGrpSpPr>
            <p:cNvPr id="6" name="Group 48"/>
            <p:cNvGrpSpPr/>
            <p:nvPr/>
          </p:nvGrpSpPr>
          <p:grpSpPr>
            <a:xfrm>
              <a:off x="-1396314" y="2411628"/>
              <a:ext cx="7162800" cy="3805679"/>
              <a:chOff x="-1295400" y="2514600"/>
              <a:chExt cx="7162800" cy="3805679"/>
            </a:xfrm>
          </p:grpSpPr>
          <p:grpSp>
            <p:nvGrpSpPr>
              <p:cNvPr id="7" name="Group 20"/>
              <p:cNvGrpSpPr/>
              <p:nvPr/>
            </p:nvGrpSpPr>
            <p:grpSpPr>
              <a:xfrm>
                <a:off x="381000" y="2514600"/>
                <a:ext cx="2133600" cy="3733800"/>
                <a:chOff x="381000" y="2514600"/>
                <a:chExt cx="2133600" cy="3733800"/>
              </a:xfrm>
            </p:grpSpPr>
            <p:grpSp>
              <p:nvGrpSpPr>
                <p:cNvPr id="10" name="Group 14"/>
                <p:cNvGrpSpPr/>
                <p:nvPr/>
              </p:nvGrpSpPr>
              <p:grpSpPr>
                <a:xfrm>
                  <a:off x="381000" y="3352800"/>
                  <a:ext cx="2133600" cy="533400"/>
                  <a:chOff x="381000" y="3352800"/>
                  <a:chExt cx="2133600" cy="533400"/>
                </a:xfrm>
              </p:grpSpPr>
              <p:pic>
                <p:nvPicPr>
                  <p:cNvPr id="44"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5"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11" name="Group 15"/>
                <p:cNvGrpSpPr/>
                <p:nvPr/>
              </p:nvGrpSpPr>
              <p:grpSpPr>
                <a:xfrm>
                  <a:off x="381000" y="3962400"/>
                  <a:ext cx="2133600" cy="2286000"/>
                  <a:chOff x="381000" y="3962400"/>
                  <a:chExt cx="2133600" cy="2286000"/>
                </a:xfrm>
              </p:grpSpPr>
              <p:pic>
                <p:nvPicPr>
                  <p:cNvPr id="42"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3"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35" name="Group 19"/>
                <p:cNvGrpSpPr/>
                <p:nvPr/>
              </p:nvGrpSpPr>
              <p:grpSpPr>
                <a:xfrm>
                  <a:off x="381000" y="2514600"/>
                  <a:ext cx="2133600" cy="990600"/>
                  <a:chOff x="381000" y="2590800"/>
                  <a:chExt cx="2133600" cy="990600"/>
                </a:xfrm>
              </p:grpSpPr>
              <p:grpSp>
                <p:nvGrpSpPr>
                  <p:cNvPr id="36" name="Group 13"/>
                  <p:cNvGrpSpPr/>
                  <p:nvPr/>
                </p:nvGrpSpPr>
                <p:grpSpPr>
                  <a:xfrm>
                    <a:off x="381000" y="2590800"/>
                    <a:ext cx="2133600" cy="762000"/>
                    <a:chOff x="381000" y="2590800"/>
                    <a:chExt cx="2133600" cy="762000"/>
                  </a:xfrm>
                </p:grpSpPr>
                <p:pic>
                  <p:nvPicPr>
                    <p:cNvPr id="40"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1"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39"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2" name="TextBox 11"/>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3" name="TextBox 12"/>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4" name="TextBox 13"/>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5" name="TextBox 14"/>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6" name="TextBox 15"/>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17" name="TextBox 16"/>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18" name="TextBox 17"/>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19" name="TextBox 18"/>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0" name="TextBox 19"/>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1" name="TextBox 20"/>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2" name="TextBox 21"/>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3" name="TextBox 22"/>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4" name="TextBox 23"/>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5" name="TextBox 24"/>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6" name="TextBox 25"/>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27" name="TextBox 26"/>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28" name="TextBox 27"/>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29" name="TextBox 28"/>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0" name="TextBox 29"/>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1" name="TextBox 30"/>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2" name="TextBox 31"/>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3" name="TextBox 32"/>
              <p:cNvSpPr txBox="1"/>
              <p:nvPr/>
            </p:nvSpPr>
            <p:spPr>
              <a:xfrm>
                <a:off x="1013646"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4" name="TextBox 33"/>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8" name="TextBox 7"/>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9" name="TextBox 8"/>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Ati's Univ Projz\6th Term\Tarahi Shahri Dr Abbas\MainProj\Emam reza St\Kafsazy Mobleman Nahaii\4.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56552" y="361952"/>
            <a:ext cx="9002153" cy="8839200"/>
          </a:xfrm>
          <a:prstGeom prst="rect">
            <a:avLst/>
          </a:prstGeom>
          <a:noFill/>
        </p:spPr>
      </p:pic>
      <p:pic>
        <p:nvPicPr>
          <p:cNvPr id="4"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5" name="Rectangle 4"/>
          <p:cNvSpPr/>
          <p:nvPr/>
        </p:nvSpPr>
        <p:spPr>
          <a:xfrm>
            <a:off x="1118095" y="6583146"/>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5"/>
          <p:cNvGrpSpPr/>
          <p:nvPr/>
        </p:nvGrpSpPr>
        <p:grpSpPr>
          <a:xfrm>
            <a:off x="-1396314" y="2411628"/>
            <a:ext cx="7162800" cy="6265848"/>
            <a:chOff x="-1396314" y="2411628"/>
            <a:chExt cx="7162800" cy="6265846"/>
          </a:xfrm>
        </p:grpSpPr>
        <p:grpSp>
          <p:nvGrpSpPr>
            <p:cNvPr id="6" name="Group 48"/>
            <p:cNvGrpSpPr/>
            <p:nvPr/>
          </p:nvGrpSpPr>
          <p:grpSpPr>
            <a:xfrm>
              <a:off x="-1396314" y="2411628"/>
              <a:ext cx="7162800" cy="3805679"/>
              <a:chOff x="-1295400" y="2514600"/>
              <a:chExt cx="7162800" cy="3805679"/>
            </a:xfrm>
          </p:grpSpPr>
          <p:grpSp>
            <p:nvGrpSpPr>
              <p:cNvPr id="7" name="Group 20"/>
              <p:cNvGrpSpPr/>
              <p:nvPr/>
            </p:nvGrpSpPr>
            <p:grpSpPr>
              <a:xfrm>
                <a:off x="381000" y="2514600"/>
                <a:ext cx="2133600" cy="3733800"/>
                <a:chOff x="381000" y="2514600"/>
                <a:chExt cx="2133600" cy="3733800"/>
              </a:xfrm>
            </p:grpSpPr>
            <p:grpSp>
              <p:nvGrpSpPr>
                <p:cNvPr id="10" name="Group 14"/>
                <p:cNvGrpSpPr/>
                <p:nvPr/>
              </p:nvGrpSpPr>
              <p:grpSpPr>
                <a:xfrm>
                  <a:off x="381000" y="3352800"/>
                  <a:ext cx="2133600" cy="533400"/>
                  <a:chOff x="381000" y="3352800"/>
                  <a:chExt cx="2133600" cy="533400"/>
                </a:xfrm>
              </p:grpSpPr>
              <p:pic>
                <p:nvPicPr>
                  <p:cNvPr id="44"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5"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11" name="Group 15"/>
                <p:cNvGrpSpPr/>
                <p:nvPr/>
              </p:nvGrpSpPr>
              <p:grpSpPr>
                <a:xfrm>
                  <a:off x="381000" y="3962400"/>
                  <a:ext cx="2133600" cy="2286000"/>
                  <a:chOff x="381000" y="3962400"/>
                  <a:chExt cx="2133600" cy="2286000"/>
                </a:xfrm>
              </p:grpSpPr>
              <p:pic>
                <p:nvPicPr>
                  <p:cNvPr id="42"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3"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35" name="Group 19"/>
                <p:cNvGrpSpPr/>
                <p:nvPr/>
              </p:nvGrpSpPr>
              <p:grpSpPr>
                <a:xfrm>
                  <a:off x="381000" y="2514600"/>
                  <a:ext cx="2133600" cy="990600"/>
                  <a:chOff x="381000" y="2590800"/>
                  <a:chExt cx="2133600" cy="990600"/>
                </a:xfrm>
              </p:grpSpPr>
              <p:grpSp>
                <p:nvGrpSpPr>
                  <p:cNvPr id="36" name="Group 13"/>
                  <p:cNvGrpSpPr/>
                  <p:nvPr/>
                </p:nvGrpSpPr>
                <p:grpSpPr>
                  <a:xfrm>
                    <a:off x="381000" y="2590800"/>
                    <a:ext cx="2133600" cy="762000"/>
                    <a:chOff x="381000" y="2590800"/>
                    <a:chExt cx="2133600" cy="762000"/>
                  </a:xfrm>
                </p:grpSpPr>
                <p:pic>
                  <p:nvPicPr>
                    <p:cNvPr id="40"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1"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39"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2" name="TextBox 11"/>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3" name="TextBox 12"/>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4" name="TextBox 13"/>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5" name="TextBox 14"/>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6" name="TextBox 15"/>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17" name="TextBox 16"/>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18" name="TextBox 17"/>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19" name="TextBox 18"/>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0" name="TextBox 19"/>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1" name="TextBox 20"/>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2" name="TextBox 21"/>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3" name="TextBox 22"/>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4" name="TextBox 23"/>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5" name="TextBox 24"/>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6" name="TextBox 25"/>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27" name="TextBox 26"/>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28" name="TextBox 27"/>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29" name="TextBox 28"/>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0" name="TextBox 29"/>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1" name="TextBox 30"/>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2" name="TextBox 31"/>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3" name="TextBox 32"/>
              <p:cNvSpPr txBox="1"/>
              <p:nvPr/>
            </p:nvSpPr>
            <p:spPr>
              <a:xfrm>
                <a:off x="1013646"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4" name="TextBox 33"/>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8" name="TextBox 7"/>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9" name="TextBox 8"/>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pSp>
        <p:nvGrpSpPr>
          <p:cNvPr id="2" name="Group 22"/>
          <p:cNvGrpSpPr/>
          <p:nvPr/>
        </p:nvGrpSpPr>
        <p:grpSpPr>
          <a:xfrm>
            <a:off x="3657230" y="351021"/>
            <a:ext cx="2545673" cy="8961120"/>
            <a:chOff x="1535883" y="0"/>
            <a:chExt cx="1489769" cy="4064000"/>
          </a:xfrm>
          <a:scene3d>
            <a:camera prst="orthographicFront"/>
            <a:lightRig rig="flat" dir="t"/>
          </a:scene3d>
        </p:grpSpPr>
        <p:sp>
          <p:nvSpPr>
            <p:cNvPr id="34" name="Rounded Rectangle 33"/>
            <p:cNvSpPr/>
            <p:nvPr/>
          </p:nvSpPr>
          <p:spPr>
            <a:xfrm>
              <a:off x="1535883"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r" rtl="1">
                <a:buFont typeface="Arial" pitchFamily="34" charset="0"/>
                <a:buChar char="•"/>
              </a:pPr>
              <a:endParaRPr lang="fa-IR" sz="1500" dirty="0">
                <a:cs typeface="B Kamran" pitchFamily="2" charset="-78"/>
              </a:endParaRPr>
            </a:p>
          </p:txBody>
        </p:sp>
        <p:sp>
          <p:nvSpPr>
            <p:cNvPr id="35" name="Rounded Rectangle 7"/>
            <p:cNvSpPr/>
            <p:nvPr/>
          </p:nvSpPr>
          <p:spPr>
            <a:xfrm>
              <a:off x="1535883"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3" name="Group 26"/>
          <p:cNvGrpSpPr/>
          <p:nvPr/>
        </p:nvGrpSpPr>
        <p:grpSpPr>
          <a:xfrm>
            <a:off x="8866840" y="351021"/>
            <a:ext cx="2619077" cy="8961120"/>
            <a:chOff x="4604809" y="0"/>
            <a:chExt cx="1489769" cy="4064000"/>
          </a:xfrm>
          <a:scene3d>
            <a:camera prst="orthographicFront"/>
            <a:lightRig rig="flat" dir="t"/>
          </a:scene3d>
        </p:grpSpPr>
        <p:sp>
          <p:nvSpPr>
            <p:cNvPr id="30" name="Rounded Rectangle 29"/>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cs typeface="B Kamran" pitchFamily="2" charset="-78"/>
              </a:endParaRPr>
            </a:p>
          </p:txBody>
        </p:sp>
        <p:sp>
          <p:nvSpPr>
            <p:cNvPr id="31"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4" name="Group 26"/>
          <p:cNvGrpSpPr/>
          <p:nvPr/>
        </p:nvGrpSpPr>
        <p:grpSpPr>
          <a:xfrm>
            <a:off x="6212874" y="351021"/>
            <a:ext cx="2619077" cy="8961120"/>
            <a:chOff x="4604809" y="29773"/>
            <a:chExt cx="1489769" cy="4064000"/>
          </a:xfrm>
          <a:scene3d>
            <a:camera prst="orthographicFront"/>
            <a:lightRig rig="flat" dir="t"/>
          </a:scene3d>
        </p:grpSpPr>
        <p:sp>
          <p:nvSpPr>
            <p:cNvPr id="42" name="Rounded Rectangle 41"/>
            <p:cNvSpPr/>
            <p:nvPr/>
          </p:nvSpPr>
          <p:spPr>
            <a:xfrm>
              <a:off x="4604809" y="29773"/>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solidFill>
                  <a:srgbClr val="000000"/>
                </a:solidFill>
                <a:latin typeface="B Zar"/>
                <a:cs typeface="B Kamran" pitchFamily="2" charset="-78"/>
              </a:endParaRPr>
            </a:p>
          </p:txBody>
        </p:sp>
        <p:sp>
          <p:nvSpPr>
            <p:cNvPr id="43"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8" name="Oval 27"/>
          <p:cNvSpPr/>
          <p:nvPr/>
        </p:nvSpPr>
        <p:spPr>
          <a:xfrm>
            <a:off x="7899605" y="351021"/>
            <a:ext cx="1894637"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numCol="1" anchor="ctr"/>
          <a:lstStyle/>
          <a:p>
            <a:pPr algn="ctr"/>
            <a:r>
              <a:rPr lang="fa-IR" sz="2800" b="1" dirty="0">
                <a:effectLst>
                  <a:outerShdw blurRad="38100" dist="38100" dir="2700000" algn="tl">
                    <a:srgbClr val="000000">
                      <a:alpha val="43137"/>
                    </a:srgbClr>
                  </a:outerShdw>
                </a:effectLst>
                <a:cs typeface="B Bardiya" pitchFamily="2" charset="-78"/>
              </a:rPr>
              <a:t>امکانات</a:t>
            </a:r>
            <a:endParaRPr lang="en-US" sz="2800" b="1" dirty="0">
              <a:effectLst>
                <a:outerShdw blurRad="38100" dist="38100" dir="2700000" algn="tl">
                  <a:srgbClr val="000000">
                    <a:alpha val="43137"/>
                  </a:srgbClr>
                </a:outerShdw>
              </a:effectLst>
              <a:cs typeface="B Bardiya" pitchFamily="2" charset="-78"/>
            </a:endParaRPr>
          </a:p>
        </p:txBody>
      </p:sp>
      <p:sp>
        <p:nvSpPr>
          <p:cNvPr id="46" name="Rounded Rectangle 45"/>
          <p:cNvSpPr/>
          <p:nvPr/>
        </p:nvSpPr>
        <p:spPr>
          <a:xfrm>
            <a:off x="1066800" y="320040"/>
            <a:ext cx="2545673" cy="8961120"/>
          </a:xfrm>
          <a:prstGeom prst="roundRect">
            <a:avLst>
              <a:gd name="adj" fmla="val 10000"/>
            </a:avLst>
          </a:prstGeom>
          <a:scene3d>
            <a:camera prst="orthographicFront"/>
            <a:lightRig rig="flat" dir="t"/>
          </a:scene3d>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91137" tIns="45569" rIns="91137" bIns="45569"/>
          <a:lstStyle/>
          <a:p>
            <a:pPr algn="justLow" rtl="1"/>
            <a:r>
              <a:rPr lang="fa-IR" sz="1500" dirty="0">
                <a:cs typeface="B Kamran" pitchFamily="2" charset="-78"/>
              </a:rPr>
              <a:t>÷</a:t>
            </a:r>
          </a:p>
        </p:txBody>
      </p:sp>
      <p:sp>
        <p:nvSpPr>
          <p:cNvPr id="24" name="Oval 23"/>
          <p:cNvSpPr/>
          <p:nvPr/>
        </p:nvSpPr>
        <p:spPr>
          <a:xfrm>
            <a:off x="2524762" y="351021"/>
            <a:ext cx="2087880"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anchor="ctr"/>
          <a:lstStyle/>
          <a:p>
            <a:pPr algn="ctr"/>
            <a:r>
              <a:rPr lang="fa-IR" sz="2800" b="1" dirty="0">
                <a:effectLst>
                  <a:outerShdw blurRad="38100" dist="38100" dir="2700000" algn="tl">
                    <a:srgbClr val="000000">
                      <a:alpha val="43137"/>
                    </a:srgbClr>
                  </a:outerShdw>
                </a:effectLst>
                <a:cs typeface="B Bardiya" pitchFamily="2" charset="-78"/>
              </a:rPr>
              <a:t>محدودیت ها</a:t>
            </a:r>
            <a:endParaRPr lang="en-US" sz="2800" b="1" dirty="0">
              <a:effectLst>
                <a:outerShdw blurRad="38100" dist="38100" dir="2700000" algn="tl">
                  <a:srgbClr val="000000">
                    <a:alpha val="43137"/>
                  </a:srgbClr>
                </a:outerShdw>
              </a:effectLst>
              <a:cs typeface="B Bardiya" pitchFamily="2" charset="-78"/>
            </a:endParaRPr>
          </a:p>
        </p:txBody>
      </p:sp>
      <p:grpSp>
        <p:nvGrpSpPr>
          <p:cNvPr id="5" name="Group 37"/>
          <p:cNvGrpSpPr/>
          <p:nvPr/>
        </p:nvGrpSpPr>
        <p:grpSpPr>
          <a:xfrm>
            <a:off x="11394473" y="366264"/>
            <a:ext cx="609601" cy="8944708"/>
            <a:chOff x="4604809" y="0"/>
            <a:chExt cx="1489769" cy="4064000"/>
          </a:xfrm>
          <a:scene3d>
            <a:camera prst="orthographicFront"/>
            <a:lightRig rig="flat" dir="t"/>
          </a:scene3d>
        </p:grpSpPr>
        <p:sp>
          <p:nvSpPr>
            <p:cNvPr id="39" name="Rounded Rectangle 38"/>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vert="vert" anchor="ctr"/>
            <a:lstStyle/>
            <a:p>
              <a:pPr algn="ctr" rtl="1"/>
              <a:r>
                <a:rPr lang="fa-IR" sz="4100" b="1" dirty="0">
                  <a:effectLst>
                    <a:outerShdw blurRad="38100" dist="38100" dir="2700000" algn="tl">
                      <a:srgbClr val="000000">
                        <a:alpha val="43137"/>
                      </a:srgbClr>
                    </a:outerShdw>
                  </a:effectLst>
                  <a:cs typeface="B Kamran" pitchFamily="2" charset="-78"/>
                </a:rPr>
                <a:t>کالبدی    </a:t>
              </a:r>
            </a:p>
          </p:txBody>
        </p:sp>
        <p:sp>
          <p:nvSpPr>
            <p:cNvPr id="49"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6" name="Rectangle 25"/>
          <p:cNvSpPr/>
          <p:nvPr/>
        </p:nvSpPr>
        <p:spPr>
          <a:xfrm>
            <a:off x="3622036" y="1753122"/>
            <a:ext cx="2438400" cy="4493243"/>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فضاهای مناسب برای استراحت و نشستن و تسهیلات رفاهی مورد نیاز با توجه به حضور گسترده مردم تامین نشده اند.</a:t>
            </a: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800" dirty="0">
              <a:solidFill>
                <a:srgbClr val="000000"/>
              </a:solidFill>
              <a:cs typeface="B Kamran" pitchFamily="2" charset="-78"/>
            </a:endParaRPr>
          </a:p>
          <a:p>
            <a:pPr algn="justLow" rtl="1" fontAlgn="ctr">
              <a:buFont typeface="Arial" pitchFamily="34" charset="0"/>
              <a:buChar char="•"/>
            </a:pPr>
            <a:r>
              <a:rPr lang="fa-IR" sz="1500" dirty="0">
                <a:solidFill>
                  <a:srgbClr val="000000"/>
                </a:solidFill>
                <a:cs typeface="B Kamran" pitchFamily="2" charset="-78"/>
              </a:rPr>
              <a:t> علی رغم منتهی شدن ترمینال مسافربری به این مسیر هیچگونه تسهیلاتی برای مسافرین در نظر گرفته نشده است.</a:t>
            </a: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a:p>
            <a:pPr algn="justLow" rtl="1" fontAlgn="ctr"/>
            <a:endParaRPr lang="fa-IR" sz="800" dirty="0">
              <a:solidFill>
                <a:srgbClr val="000000"/>
              </a:solidFill>
              <a:cs typeface="B Kamran" pitchFamily="2" charset="-78"/>
            </a:endParaRPr>
          </a:p>
          <a:p>
            <a:pPr algn="justLow" rtl="1" fontAlgn="ctr">
              <a:buFont typeface="Arial" pitchFamily="34" charset="0"/>
              <a:buChar char="•"/>
            </a:pPr>
            <a:endParaRPr lang="fa-IR" sz="1500" dirty="0">
              <a:solidFill>
                <a:srgbClr val="000000"/>
              </a:solidFill>
              <a:cs typeface="B Kamran" pitchFamily="2" charset="-78"/>
            </a:endParaRPr>
          </a:p>
        </p:txBody>
      </p:sp>
      <p:pic>
        <p:nvPicPr>
          <p:cNvPr id="27" name="Picture 2" descr="C:\DRIVE\information\UNIVERSIRY\tarahi shahri\mahdoode\Pix\205SSCAM\STA40054.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45513" y="2591567"/>
            <a:ext cx="1905179"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 name="Picture 3" descr="C:\DRIVE\information\UNIVERSIRY\tarahi shahri\mahdoode\239CANON\IMG_1033.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03041" y="4840724"/>
            <a:ext cx="1905179"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 name="Rectangle 31"/>
          <p:cNvSpPr/>
          <p:nvPr/>
        </p:nvSpPr>
        <p:spPr>
          <a:xfrm>
            <a:off x="3698237" y="6264810"/>
            <a:ext cx="2362200" cy="1446255"/>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عدم وجود مبلمان کافی باعث شده که مردم از پیش آمدگی مغازه ها، لبه جدول و تاسیسات مترو برای نشستن استفاده کنند.</a:t>
            </a:r>
          </a:p>
          <a:p>
            <a:pPr algn="justLow" rtl="1" fontAlgn="ctr">
              <a:buFont typeface="Arial" pitchFamily="34" charset="0"/>
              <a:buChar char="•"/>
            </a:pPr>
            <a:endParaRPr lang="fa-IR" sz="1500" dirty="0">
              <a:solidFill>
                <a:srgbClr val="000000"/>
              </a:solidFill>
              <a:cs typeface="B Kamran" pitchFamily="2" charset="-78"/>
            </a:endParaRPr>
          </a:p>
          <a:p>
            <a:pPr algn="justLow" rtl="1" fontAlgn="ctr"/>
            <a:r>
              <a:rPr lang="fa-IR" sz="2800" dirty="0">
                <a:solidFill>
                  <a:srgbClr val="000000"/>
                </a:solidFill>
              </a:rPr>
              <a:t>              </a:t>
            </a:r>
          </a:p>
        </p:txBody>
      </p:sp>
      <p:pic>
        <p:nvPicPr>
          <p:cNvPr id="8196" name="Picture 4" descr="C:\DRIVE\information\UNIVERSIRY\tarahi shahri\mahdoode\Pix\100DSCIM\PICT0265.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69837" y="7071861"/>
            <a:ext cx="838200" cy="10058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3" name="Rectangle 32"/>
          <p:cNvSpPr/>
          <p:nvPr/>
        </p:nvSpPr>
        <p:spPr>
          <a:xfrm>
            <a:off x="3698237" y="8237305"/>
            <a:ext cx="2362200" cy="803274"/>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نزدیکی بیش از حد ایستگاه های اتوبوس به تقاطع و میدان که باعث ایجاد مشکلات ترافیکی می شود.</a:t>
            </a:r>
          </a:p>
        </p:txBody>
      </p:sp>
      <p:sp>
        <p:nvSpPr>
          <p:cNvPr id="36" name="Rectangle 35"/>
          <p:cNvSpPr/>
          <p:nvPr/>
        </p:nvSpPr>
        <p:spPr>
          <a:xfrm>
            <a:off x="1183637" y="1753103"/>
            <a:ext cx="2362200" cy="1040012"/>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فاصله مناسب ایستگاه ها با هم در سراسر خیابان رعایت نشده اند در نتیجه توقف اتوبوس ها با فاصله کم از هم دید به جداره را از بین می برد.</a:t>
            </a:r>
          </a:p>
        </p:txBody>
      </p:sp>
      <p:sp>
        <p:nvSpPr>
          <p:cNvPr id="37" name="Rectangle 36"/>
          <p:cNvSpPr/>
          <p:nvPr/>
        </p:nvSpPr>
        <p:spPr>
          <a:xfrm>
            <a:off x="1183637" y="4343902"/>
            <a:ext cx="2362200" cy="803274"/>
          </a:xfrm>
          <a:prstGeom prst="rect">
            <a:avLst/>
          </a:prstGeom>
        </p:spPr>
        <p:txBody>
          <a:bodyPr wrap="square" lIns="91148" tIns="45574" rIns="91148" bIns="45574">
            <a:spAutoFit/>
          </a:bodyPr>
          <a:lstStyle/>
          <a:p>
            <a:pPr algn="justLow" rtl="1">
              <a:buFont typeface="Arial" pitchFamily="34" charset="0"/>
              <a:buChar char="•"/>
            </a:pPr>
            <a:r>
              <a:rPr lang="fa-IR" sz="1500" dirty="0">
                <a:solidFill>
                  <a:srgbClr val="000000"/>
                </a:solidFill>
                <a:cs typeface="B Kamran" pitchFamily="2" charset="-78"/>
              </a:rPr>
              <a:t>ایستگاه های اتوبوس به لحاظ ترافیکی طراحی نشده اند و فاقد مبلمان مناسب برای منتظران هستند.</a:t>
            </a:r>
            <a:endParaRPr lang="en-US" sz="1500" dirty="0">
              <a:solidFill>
                <a:srgbClr val="000000"/>
              </a:solidFill>
              <a:cs typeface="B Kamran" pitchFamily="2" charset="-78"/>
            </a:endParaRPr>
          </a:p>
        </p:txBody>
      </p:sp>
      <p:pic>
        <p:nvPicPr>
          <p:cNvPr id="8198" name="Picture 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59839" y="2819901"/>
            <a:ext cx="2084897"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9" name="Picture 7" descr="C:\DRIVE\information\UNIVERSIRY\tarahi shahri\mahdoode\Pix\100DSCIM\PICT0188.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38724" y="5105901"/>
            <a:ext cx="2133600" cy="1295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8" name="Rectangle 37"/>
          <p:cNvSpPr/>
          <p:nvPr/>
        </p:nvSpPr>
        <p:spPr>
          <a:xfrm>
            <a:off x="1183637" y="6477506"/>
            <a:ext cx="2362200" cy="566297"/>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مسیر ویژه اتوبوس در عبور عرضی پیاده که حجم نسبتا بالایی دارد، اختلال ایجاد کرده است.</a:t>
            </a:r>
          </a:p>
        </p:txBody>
      </p:sp>
      <p:pic>
        <p:nvPicPr>
          <p:cNvPr id="1026" name="Picture 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696622" y="7071898"/>
            <a:ext cx="1320801" cy="9905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1" name="Rectangle 40"/>
          <p:cNvSpPr/>
          <p:nvPr/>
        </p:nvSpPr>
        <p:spPr>
          <a:xfrm>
            <a:off x="8956035" y="1818884"/>
            <a:ext cx="2362200" cy="1040262"/>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تسهیلات لازم برای وسایل حمل و نقل عمومی به گونه ای تامین شده که نسبت به سایر وسایل حمل و نقل د راولویت قرار گرفته است. (مسیر ویژه اتوبوس)</a:t>
            </a:r>
            <a:endParaRPr lang="en-US" sz="1500" dirty="0">
              <a:cs typeface="B Kamran" pitchFamily="2" charset="-78"/>
            </a:endParaRPr>
          </a:p>
        </p:txBody>
      </p:sp>
      <p:sp>
        <p:nvSpPr>
          <p:cNvPr id="52" name="Rectangle 51"/>
          <p:cNvSpPr/>
          <p:nvPr/>
        </p:nvSpPr>
        <p:spPr>
          <a:xfrm>
            <a:off x="6212873" y="1836505"/>
            <a:ext cx="2590799" cy="566286"/>
          </a:xfrm>
          <a:prstGeom prst="rect">
            <a:avLst/>
          </a:prstGeom>
        </p:spPr>
        <p:txBody>
          <a:bodyPr wrap="square" lIns="91148" tIns="45574" rIns="91148" bIns="45574">
            <a:spAutoFit/>
          </a:bodyPr>
          <a:lstStyle/>
          <a:p>
            <a:pPr algn="r" rtl="1">
              <a:buFont typeface="Arial" pitchFamily="34" charset="0"/>
              <a:buChar char="•"/>
            </a:pPr>
            <a:r>
              <a:rPr lang="fa-IR" sz="1500" dirty="0">
                <a:cs typeface="B Kamran" pitchFamily="2" charset="-78"/>
              </a:rPr>
              <a:t>کفسازی در طول مسیر هماهنگ است و طرح های استفاده شده در آن هدایت کننده می باشد.</a:t>
            </a:r>
            <a:endParaRPr lang="en-US" sz="1500" dirty="0">
              <a:cs typeface="B Kamran" pitchFamily="2" charset="-78"/>
            </a:endParaRPr>
          </a:p>
        </p:txBody>
      </p:sp>
      <p:pic>
        <p:nvPicPr>
          <p:cNvPr id="1028" name="Picture 4"/>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344127" y="2604155"/>
            <a:ext cx="2309654"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4" name="Rectangle 53"/>
          <p:cNvSpPr/>
          <p:nvPr/>
        </p:nvSpPr>
        <p:spPr>
          <a:xfrm>
            <a:off x="8879837" y="4800600"/>
            <a:ext cx="2438400" cy="56628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امکان استفاده از طبقه همکف کاربری های اقامتی برای فعالیت های تجاری وجود دارد.</a:t>
            </a:r>
            <a:endParaRPr lang="en-US" sz="1500" dirty="0">
              <a:cs typeface="B Kamran" pitchFamily="2" charset="-78"/>
            </a:endParaRPr>
          </a:p>
        </p:txBody>
      </p:sp>
      <p:sp>
        <p:nvSpPr>
          <p:cNvPr id="55" name="Rectangle 54"/>
          <p:cNvSpPr/>
          <p:nvPr/>
        </p:nvSpPr>
        <p:spPr>
          <a:xfrm>
            <a:off x="6136635" y="4292526"/>
            <a:ext cx="2667000" cy="566286"/>
          </a:xfrm>
          <a:prstGeom prst="rect">
            <a:avLst/>
          </a:prstGeom>
        </p:spPr>
        <p:txBody>
          <a:bodyPr wrap="square" lIns="91148" tIns="45574" rIns="91148" bIns="45574">
            <a:spAutoFit/>
          </a:bodyPr>
          <a:lstStyle/>
          <a:p>
            <a:pPr algn="r" rtl="1">
              <a:buFont typeface="Arial" pitchFamily="34" charset="0"/>
              <a:buChar char="•"/>
            </a:pPr>
            <a:r>
              <a:rPr lang="fa-IR" sz="1500" dirty="0">
                <a:cs typeface="B Kamran" pitchFamily="2" charset="-78"/>
              </a:rPr>
              <a:t>وجود چراغ تزئینی در جزیره میانی، به روشنایی و امنیت خیابان کمک کرده است.</a:t>
            </a:r>
            <a:endParaRPr lang="en-US" sz="1500" dirty="0">
              <a:cs typeface="B Kamran" pitchFamily="2" charset="-78"/>
            </a:endParaRPr>
          </a:p>
        </p:txBody>
      </p:sp>
      <p:pic>
        <p:nvPicPr>
          <p:cNvPr id="1030" name="Picture 6"/>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517639" y="4953505"/>
            <a:ext cx="1981200" cy="18436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6" name="Rectangle 55"/>
          <p:cNvSpPr/>
          <p:nvPr/>
        </p:nvSpPr>
        <p:spPr>
          <a:xfrm>
            <a:off x="6289040" y="7094307"/>
            <a:ext cx="2514600" cy="803274"/>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پارکینگ ویژه برای بعضی کاربری هاو در نتیجه عدم پارک حاشیه ای به روانی ترافیک کمک کرده است.</a:t>
            </a:r>
            <a:endParaRPr lang="en-US" sz="1500" dirty="0">
              <a:cs typeface="B Kamran" pitchFamily="2" charset="-78"/>
            </a:endParaRPr>
          </a:p>
        </p:txBody>
      </p:sp>
      <p:pic>
        <p:nvPicPr>
          <p:cNvPr id="47" name="Picture 2" descr="C:\DRIVE\information\UNIVERSIRY\tarahi shahri\mahdoode\pictures\PICT0110.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9199880" y="3048000"/>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0" name="Rectangle 49"/>
          <p:cNvSpPr/>
          <p:nvPr/>
        </p:nvSpPr>
        <p:spPr>
          <a:xfrm>
            <a:off x="1083738" y="7772400"/>
            <a:ext cx="2432221" cy="329298"/>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بدنه خیابان تعریف مناسبی ندارد.</a:t>
            </a:r>
            <a:endParaRPr lang="en-US" sz="1500" dirty="0">
              <a:cs typeface="B Kamran" pitchFamily="2" charset="-78"/>
            </a:endParaRPr>
          </a:p>
        </p:txBody>
      </p:sp>
      <p:pic>
        <p:nvPicPr>
          <p:cNvPr id="53" name="Picture 2" descr="C:\Ati's Univ Projz\6th Term\Tarahi Shahri Dr Abbas\MainProj\Emam reza St\DSC00006.JPG"/>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1337170" y="7010399"/>
            <a:ext cx="1981200" cy="76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3602" name="Picture 2"/>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225615" y="8153400"/>
            <a:ext cx="2194356" cy="68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Ati's Univ Projz\6th Term\Tarahi Shahri Dr Abbas\MainProj\Emam reza St\Kafsazy Mobleman Nahaii\5.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30545" y="381002"/>
            <a:ext cx="9047206" cy="8820150"/>
          </a:xfrm>
          <a:prstGeom prst="rect">
            <a:avLst/>
          </a:prstGeom>
          <a:noFill/>
        </p:spPr>
      </p:pic>
      <p:pic>
        <p:nvPicPr>
          <p:cNvPr id="10"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11" name="Rectangle 10"/>
          <p:cNvSpPr/>
          <p:nvPr/>
        </p:nvSpPr>
        <p:spPr>
          <a:xfrm>
            <a:off x="1033297" y="6702042"/>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6"/>
          <p:cNvGrpSpPr/>
          <p:nvPr/>
        </p:nvGrpSpPr>
        <p:grpSpPr>
          <a:xfrm>
            <a:off x="-1396314" y="2411628"/>
            <a:ext cx="7162800" cy="6265848"/>
            <a:chOff x="-1396314" y="2411628"/>
            <a:chExt cx="7162800" cy="6265846"/>
          </a:xfrm>
        </p:grpSpPr>
        <p:grpSp>
          <p:nvGrpSpPr>
            <p:cNvPr id="4" name="Group 48"/>
            <p:cNvGrpSpPr/>
            <p:nvPr/>
          </p:nvGrpSpPr>
          <p:grpSpPr>
            <a:xfrm>
              <a:off x="-1396314" y="2411628"/>
              <a:ext cx="7162800" cy="3805679"/>
              <a:chOff x="-1295400" y="2514600"/>
              <a:chExt cx="7162800" cy="3805679"/>
            </a:xfrm>
          </p:grpSpPr>
          <p:grpSp>
            <p:nvGrpSpPr>
              <p:cNvPr id="5" name="Group 20"/>
              <p:cNvGrpSpPr/>
              <p:nvPr/>
            </p:nvGrpSpPr>
            <p:grpSpPr>
              <a:xfrm>
                <a:off x="381000" y="2514600"/>
                <a:ext cx="2133600" cy="3733800"/>
                <a:chOff x="381000" y="2514600"/>
                <a:chExt cx="2133600" cy="3733800"/>
              </a:xfrm>
            </p:grpSpPr>
            <p:grpSp>
              <p:nvGrpSpPr>
                <p:cNvPr id="6" name="Group 14"/>
                <p:cNvGrpSpPr/>
                <p:nvPr/>
              </p:nvGrpSpPr>
              <p:grpSpPr>
                <a:xfrm>
                  <a:off x="381000" y="3352800"/>
                  <a:ext cx="2133600" cy="533400"/>
                  <a:chOff x="381000" y="3352800"/>
                  <a:chExt cx="2133600" cy="533400"/>
                </a:xfrm>
              </p:grpSpPr>
              <p:pic>
                <p:nvPicPr>
                  <p:cNvPr id="47"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8"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7" name="Group 15"/>
                <p:cNvGrpSpPr/>
                <p:nvPr/>
              </p:nvGrpSpPr>
              <p:grpSpPr>
                <a:xfrm>
                  <a:off x="381000" y="3962400"/>
                  <a:ext cx="2133600" cy="2286000"/>
                  <a:chOff x="381000" y="3962400"/>
                  <a:chExt cx="2133600" cy="2286000"/>
                </a:xfrm>
              </p:grpSpPr>
              <p:pic>
                <p:nvPicPr>
                  <p:cNvPr id="45"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6"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8" name="Group 19"/>
                <p:cNvGrpSpPr/>
                <p:nvPr/>
              </p:nvGrpSpPr>
              <p:grpSpPr>
                <a:xfrm>
                  <a:off x="381000" y="2514600"/>
                  <a:ext cx="2133600" cy="990600"/>
                  <a:chOff x="381000" y="2590800"/>
                  <a:chExt cx="2133600" cy="990600"/>
                </a:xfrm>
              </p:grpSpPr>
              <p:grpSp>
                <p:nvGrpSpPr>
                  <p:cNvPr id="13" name="Group 13"/>
                  <p:cNvGrpSpPr/>
                  <p:nvPr/>
                </p:nvGrpSpPr>
                <p:grpSpPr>
                  <a:xfrm>
                    <a:off x="381000" y="2590800"/>
                    <a:ext cx="2133600" cy="762000"/>
                    <a:chOff x="381000" y="2590800"/>
                    <a:chExt cx="2133600" cy="762000"/>
                  </a:xfrm>
                </p:grpSpPr>
                <p:pic>
                  <p:nvPicPr>
                    <p:cNvPr id="43"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4"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42"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5" name="TextBox 14"/>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6" name="TextBox 15"/>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7" name="TextBox 16"/>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8" name="TextBox 17"/>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9" name="TextBox 18"/>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20" name="TextBox 19"/>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21" name="TextBox 20"/>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22" name="TextBox 21"/>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3" name="TextBox 22"/>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4" name="TextBox 23"/>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5" name="TextBox 24"/>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6" name="TextBox 25"/>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7" name="TextBox 26"/>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8" name="TextBox 27"/>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9" name="TextBox 28"/>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30" name="TextBox 29"/>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31" name="TextBox 30"/>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32" name="TextBox 31"/>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3" name="TextBox 32"/>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4" name="TextBox 33"/>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5" name="TextBox 34"/>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6" name="TextBox 35"/>
              <p:cNvSpPr txBox="1"/>
              <p:nvPr/>
            </p:nvSpPr>
            <p:spPr>
              <a:xfrm>
                <a:off x="1013646"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7" name="TextBox 36"/>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9" name="TextBox 8"/>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12" name="TextBox 11"/>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Ati's Univ Projz\6th Term\Tarahi Shahri Dr Abbas\MainProj\Emam reza St\Kafsazy Mobleman Nahaii\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41617" y="381002"/>
            <a:ext cx="8998032" cy="8829068"/>
          </a:xfrm>
          <a:prstGeom prst="rect">
            <a:avLst/>
          </a:prstGeom>
          <a:noFill/>
        </p:spPr>
      </p:pic>
      <p:pic>
        <p:nvPicPr>
          <p:cNvPr id="4"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5" name="Rectangle 4"/>
          <p:cNvSpPr/>
          <p:nvPr/>
        </p:nvSpPr>
        <p:spPr>
          <a:xfrm>
            <a:off x="962139" y="6829536"/>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5"/>
          <p:cNvGrpSpPr/>
          <p:nvPr/>
        </p:nvGrpSpPr>
        <p:grpSpPr>
          <a:xfrm>
            <a:off x="-1396314" y="2411628"/>
            <a:ext cx="7162800" cy="6265848"/>
            <a:chOff x="-1396314" y="2411628"/>
            <a:chExt cx="7162800" cy="6265846"/>
          </a:xfrm>
        </p:grpSpPr>
        <p:grpSp>
          <p:nvGrpSpPr>
            <p:cNvPr id="6" name="Group 48"/>
            <p:cNvGrpSpPr/>
            <p:nvPr/>
          </p:nvGrpSpPr>
          <p:grpSpPr>
            <a:xfrm>
              <a:off x="-1396314" y="2411628"/>
              <a:ext cx="7162800" cy="3805679"/>
              <a:chOff x="-1295400" y="2514600"/>
              <a:chExt cx="7162800" cy="3805679"/>
            </a:xfrm>
          </p:grpSpPr>
          <p:grpSp>
            <p:nvGrpSpPr>
              <p:cNvPr id="7" name="Group 20"/>
              <p:cNvGrpSpPr/>
              <p:nvPr/>
            </p:nvGrpSpPr>
            <p:grpSpPr>
              <a:xfrm>
                <a:off x="381000" y="2514600"/>
                <a:ext cx="2133600" cy="3733800"/>
                <a:chOff x="381000" y="2514600"/>
                <a:chExt cx="2133600" cy="3733800"/>
              </a:xfrm>
            </p:grpSpPr>
            <p:grpSp>
              <p:nvGrpSpPr>
                <p:cNvPr id="10" name="Group 14"/>
                <p:cNvGrpSpPr/>
                <p:nvPr/>
              </p:nvGrpSpPr>
              <p:grpSpPr>
                <a:xfrm>
                  <a:off x="381000" y="3352800"/>
                  <a:ext cx="2133600" cy="533400"/>
                  <a:chOff x="381000" y="3352800"/>
                  <a:chExt cx="2133600" cy="533400"/>
                </a:xfrm>
              </p:grpSpPr>
              <p:pic>
                <p:nvPicPr>
                  <p:cNvPr id="44"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5"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11" name="Group 15"/>
                <p:cNvGrpSpPr/>
                <p:nvPr/>
              </p:nvGrpSpPr>
              <p:grpSpPr>
                <a:xfrm>
                  <a:off x="381000" y="3962400"/>
                  <a:ext cx="2133600" cy="2286000"/>
                  <a:chOff x="381000" y="3962400"/>
                  <a:chExt cx="2133600" cy="2286000"/>
                </a:xfrm>
              </p:grpSpPr>
              <p:pic>
                <p:nvPicPr>
                  <p:cNvPr id="42"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3"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35" name="Group 19"/>
                <p:cNvGrpSpPr/>
                <p:nvPr/>
              </p:nvGrpSpPr>
              <p:grpSpPr>
                <a:xfrm>
                  <a:off x="381000" y="2514600"/>
                  <a:ext cx="2133600" cy="990600"/>
                  <a:chOff x="381000" y="2590800"/>
                  <a:chExt cx="2133600" cy="990600"/>
                </a:xfrm>
              </p:grpSpPr>
              <p:grpSp>
                <p:nvGrpSpPr>
                  <p:cNvPr id="36" name="Group 13"/>
                  <p:cNvGrpSpPr/>
                  <p:nvPr/>
                </p:nvGrpSpPr>
                <p:grpSpPr>
                  <a:xfrm>
                    <a:off x="381000" y="2590800"/>
                    <a:ext cx="2133600" cy="762000"/>
                    <a:chOff x="381000" y="2590800"/>
                    <a:chExt cx="2133600" cy="762000"/>
                  </a:xfrm>
                </p:grpSpPr>
                <p:pic>
                  <p:nvPicPr>
                    <p:cNvPr id="40"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1"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39"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2" name="TextBox 11"/>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3" name="TextBox 12"/>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4" name="TextBox 13"/>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5" name="TextBox 14"/>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6" name="TextBox 15"/>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17" name="TextBox 16"/>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18" name="TextBox 17"/>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19" name="TextBox 18"/>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0" name="TextBox 19"/>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1" name="TextBox 20"/>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2" name="TextBox 21"/>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3" name="TextBox 22"/>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4" name="TextBox 23"/>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5" name="TextBox 24"/>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6" name="TextBox 25"/>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27" name="TextBox 26"/>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28" name="TextBox 27"/>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29" name="TextBox 28"/>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0" name="TextBox 29"/>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1" name="TextBox 30"/>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2" name="TextBox 31"/>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3" name="TextBox 32"/>
              <p:cNvSpPr txBox="1"/>
              <p:nvPr/>
            </p:nvSpPr>
            <p:spPr>
              <a:xfrm>
                <a:off x="1013646"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4" name="TextBox 33"/>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8" name="TextBox 7"/>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9" name="TextBox 8"/>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Ati's Univ Projz\6th Term\Tarahi Shahri Dr Abbas\MainProj\Emam reza St\Kafsazy Mobleman Nahaii\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29000" y="381001"/>
            <a:ext cx="9067800" cy="8839200"/>
          </a:xfrm>
          <a:prstGeom prst="rect">
            <a:avLst/>
          </a:prstGeom>
          <a:noFill/>
        </p:spPr>
      </p:pic>
      <p:pic>
        <p:nvPicPr>
          <p:cNvPr id="4"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5" name="Rectangle 4"/>
          <p:cNvSpPr/>
          <p:nvPr/>
        </p:nvSpPr>
        <p:spPr>
          <a:xfrm>
            <a:off x="877341" y="6944873"/>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5"/>
          <p:cNvGrpSpPr/>
          <p:nvPr/>
        </p:nvGrpSpPr>
        <p:grpSpPr>
          <a:xfrm>
            <a:off x="-1396314" y="2411628"/>
            <a:ext cx="7162800" cy="6265848"/>
            <a:chOff x="-1396314" y="2411628"/>
            <a:chExt cx="7162800" cy="6265846"/>
          </a:xfrm>
        </p:grpSpPr>
        <p:grpSp>
          <p:nvGrpSpPr>
            <p:cNvPr id="6" name="Group 48"/>
            <p:cNvGrpSpPr/>
            <p:nvPr/>
          </p:nvGrpSpPr>
          <p:grpSpPr>
            <a:xfrm>
              <a:off x="-1396314" y="2411628"/>
              <a:ext cx="7162800" cy="3805679"/>
              <a:chOff x="-1295400" y="2514600"/>
              <a:chExt cx="7162800" cy="3805679"/>
            </a:xfrm>
          </p:grpSpPr>
          <p:grpSp>
            <p:nvGrpSpPr>
              <p:cNvPr id="7" name="Group 20"/>
              <p:cNvGrpSpPr/>
              <p:nvPr/>
            </p:nvGrpSpPr>
            <p:grpSpPr>
              <a:xfrm>
                <a:off x="381000" y="2514600"/>
                <a:ext cx="2133600" cy="3733800"/>
                <a:chOff x="381000" y="2514600"/>
                <a:chExt cx="2133600" cy="3733800"/>
              </a:xfrm>
            </p:grpSpPr>
            <p:grpSp>
              <p:nvGrpSpPr>
                <p:cNvPr id="10" name="Group 14"/>
                <p:cNvGrpSpPr/>
                <p:nvPr/>
              </p:nvGrpSpPr>
              <p:grpSpPr>
                <a:xfrm>
                  <a:off x="381000" y="3352800"/>
                  <a:ext cx="2133600" cy="533400"/>
                  <a:chOff x="381000" y="3352800"/>
                  <a:chExt cx="2133600" cy="533400"/>
                </a:xfrm>
              </p:grpSpPr>
              <p:pic>
                <p:nvPicPr>
                  <p:cNvPr id="44"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5"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11" name="Group 15"/>
                <p:cNvGrpSpPr/>
                <p:nvPr/>
              </p:nvGrpSpPr>
              <p:grpSpPr>
                <a:xfrm>
                  <a:off x="381000" y="3962400"/>
                  <a:ext cx="2133600" cy="2286000"/>
                  <a:chOff x="381000" y="3962400"/>
                  <a:chExt cx="2133600" cy="2286000"/>
                </a:xfrm>
              </p:grpSpPr>
              <p:pic>
                <p:nvPicPr>
                  <p:cNvPr id="42"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3"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7168" name="Group 19"/>
                <p:cNvGrpSpPr/>
                <p:nvPr/>
              </p:nvGrpSpPr>
              <p:grpSpPr>
                <a:xfrm>
                  <a:off x="381000" y="2514600"/>
                  <a:ext cx="2133600" cy="990600"/>
                  <a:chOff x="381000" y="2590800"/>
                  <a:chExt cx="2133600" cy="990600"/>
                </a:xfrm>
              </p:grpSpPr>
              <p:grpSp>
                <p:nvGrpSpPr>
                  <p:cNvPr id="7169" name="Group 13"/>
                  <p:cNvGrpSpPr/>
                  <p:nvPr/>
                </p:nvGrpSpPr>
                <p:grpSpPr>
                  <a:xfrm>
                    <a:off x="381000" y="2590800"/>
                    <a:ext cx="2133600" cy="762000"/>
                    <a:chOff x="381000" y="2590800"/>
                    <a:chExt cx="2133600" cy="762000"/>
                  </a:xfrm>
                </p:grpSpPr>
                <p:pic>
                  <p:nvPicPr>
                    <p:cNvPr id="40"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1"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39"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2" name="TextBox 11"/>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3" name="TextBox 12"/>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4" name="TextBox 13"/>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5" name="TextBox 14"/>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6" name="TextBox 15"/>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17" name="TextBox 16"/>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18" name="TextBox 17"/>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19" name="TextBox 18"/>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0" name="TextBox 19"/>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1" name="TextBox 20"/>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2" name="TextBox 21"/>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3" name="TextBox 22"/>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4" name="TextBox 23"/>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5" name="TextBox 24"/>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6" name="TextBox 25"/>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27" name="TextBox 26"/>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28" name="TextBox 27"/>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29" name="TextBox 28"/>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0" name="TextBox 29"/>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1" name="TextBox 30"/>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2" name="TextBox 31"/>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3" name="TextBox 32"/>
              <p:cNvSpPr txBox="1"/>
              <p:nvPr/>
            </p:nvSpPr>
            <p:spPr>
              <a:xfrm>
                <a:off x="1013646"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4" name="TextBox 33"/>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8" name="TextBox 7"/>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9" name="TextBox 8"/>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Ati's Univ Projz\6th Term\Tarahi Shahri Dr Abbas\MainProj\Emam reza St\Kafsazy Mobleman Nahaii\8.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29000" y="381002"/>
            <a:ext cx="9067800" cy="8820150"/>
          </a:xfrm>
          <a:prstGeom prst="rect">
            <a:avLst/>
          </a:prstGeom>
          <a:noFill/>
        </p:spPr>
      </p:pic>
      <p:pic>
        <p:nvPicPr>
          <p:cNvPr id="8196" name="Picture 4" descr="C:\Ati's Univ Projz\6th Term\Tarahi Shahri Dr Abbas\MainProj\Emam reza St\Kafsazy Mobleman Nahaii\mm.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3" y="6248404"/>
            <a:ext cx="1143001" cy="981217"/>
          </a:xfrm>
          <a:prstGeom prst="rect">
            <a:avLst/>
          </a:prstGeom>
          <a:noFill/>
        </p:spPr>
      </p:pic>
      <p:sp>
        <p:nvSpPr>
          <p:cNvPr id="6" name="Rectangle 5"/>
          <p:cNvSpPr/>
          <p:nvPr/>
        </p:nvSpPr>
        <p:spPr>
          <a:xfrm>
            <a:off x="809738" y="7061496"/>
            <a:ext cx="144000" cy="1368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rtlCol="1" anchor="ctr"/>
          <a:lstStyle/>
          <a:p>
            <a:pPr algn="ctr"/>
            <a:endParaRPr lang="fa-IR"/>
          </a:p>
        </p:txBody>
      </p:sp>
      <p:grpSp>
        <p:nvGrpSpPr>
          <p:cNvPr id="3" name="Group 6"/>
          <p:cNvGrpSpPr/>
          <p:nvPr/>
        </p:nvGrpSpPr>
        <p:grpSpPr>
          <a:xfrm>
            <a:off x="-1396312" y="2411628"/>
            <a:ext cx="9346765" cy="6265848"/>
            <a:chOff x="-1396314" y="2411628"/>
            <a:chExt cx="9346765" cy="6265846"/>
          </a:xfrm>
        </p:grpSpPr>
        <p:grpSp>
          <p:nvGrpSpPr>
            <p:cNvPr id="4" name="Group 48"/>
            <p:cNvGrpSpPr/>
            <p:nvPr/>
          </p:nvGrpSpPr>
          <p:grpSpPr>
            <a:xfrm>
              <a:off x="-1396314" y="2411628"/>
              <a:ext cx="9346765" cy="3805679"/>
              <a:chOff x="-1295400" y="2514600"/>
              <a:chExt cx="9346765" cy="3805679"/>
            </a:xfrm>
          </p:grpSpPr>
          <p:sp>
            <p:nvSpPr>
              <p:cNvPr id="11" name="TextBox 10"/>
              <p:cNvSpPr txBox="1"/>
              <p:nvPr/>
            </p:nvSpPr>
            <p:spPr>
              <a:xfrm rot="1780148">
                <a:off x="4317565" y="5491616"/>
                <a:ext cx="3733800" cy="476793"/>
              </a:xfrm>
              <a:prstGeom prst="rect">
                <a:avLst/>
              </a:prstGeom>
              <a:noFill/>
            </p:spPr>
            <p:txBody>
              <a:bodyPr wrap="square" lIns="91182" tIns="45591" rIns="91182" bIns="45591" rtlCol="0">
                <a:spAutoFit/>
              </a:bodyPr>
              <a:lstStyle/>
              <a:p>
                <a:pPr algn="r" rtl="1"/>
                <a:r>
                  <a:rPr lang="fa-IR" dirty="0">
                    <a:cs typeface="2  Badr" pitchFamily="2" charset="-78"/>
                  </a:rPr>
                  <a:t>میدان برق</a:t>
                </a:r>
                <a:endParaRPr lang="en-US" dirty="0">
                  <a:cs typeface="2  Badr" pitchFamily="2" charset="-78"/>
                </a:endParaRPr>
              </a:p>
            </p:txBody>
          </p:sp>
          <p:grpSp>
            <p:nvGrpSpPr>
              <p:cNvPr id="5" name="Group 20"/>
              <p:cNvGrpSpPr/>
              <p:nvPr/>
            </p:nvGrpSpPr>
            <p:grpSpPr>
              <a:xfrm>
                <a:off x="381000" y="2514600"/>
                <a:ext cx="2133600" cy="3733800"/>
                <a:chOff x="381000" y="2514600"/>
                <a:chExt cx="2133600" cy="3733800"/>
              </a:xfrm>
            </p:grpSpPr>
            <p:grpSp>
              <p:nvGrpSpPr>
                <p:cNvPr id="7" name="Group 14"/>
                <p:cNvGrpSpPr/>
                <p:nvPr/>
              </p:nvGrpSpPr>
              <p:grpSpPr>
                <a:xfrm>
                  <a:off x="381000" y="3352800"/>
                  <a:ext cx="2133600" cy="533400"/>
                  <a:chOff x="381000" y="3352800"/>
                  <a:chExt cx="2133600" cy="533400"/>
                </a:xfrm>
              </p:grpSpPr>
              <p:pic>
                <p:nvPicPr>
                  <p:cNvPr id="45" name="Picture 2" descr="C:\Users\MONA\Desktop\12.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505200"/>
                    <a:ext cx="914400" cy="304800"/>
                  </a:xfrm>
                  <a:prstGeom prst="rect">
                    <a:avLst/>
                  </a:prstGeom>
                  <a:noFill/>
                </p:spPr>
              </p:pic>
              <p:pic>
                <p:nvPicPr>
                  <p:cNvPr id="46" name="Picture 2" descr="C:\Users\MONA\Desktop\12.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352800"/>
                    <a:ext cx="914400" cy="533400"/>
                  </a:xfrm>
                  <a:prstGeom prst="rect">
                    <a:avLst/>
                  </a:prstGeom>
                  <a:noFill/>
                </p:spPr>
              </p:pic>
            </p:grpSp>
            <p:grpSp>
              <p:nvGrpSpPr>
                <p:cNvPr id="8" name="Group 15"/>
                <p:cNvGrpSpPr/>
                <p:nvPr/>
              </p:nvGrpSpPr>
              <p:grpSpPr>
                <a:xfrm>
                  <a:off x="381000" y="3962400"/>
                  <a:ext cx="2133600" cy="2286000"/>
                  <a:chOff x="381000" y="3962400"/>
                  <a:chExt cx="2133600" cy="2286000"/>
                </a:xfrm>
              </p:grpSpPr>
              <p:pic>
                <p:nvPicPr>
                  <p:cNvPr id="43" name="Picture 2" descr="C:\Users\MONA\Desktop\12.jpg"/>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962400"/>
                    <a:ext cx="914400" cy="2286000"/>
                  </a:xfrm>
                  <a:prstGeom prst="rect">
                    <a:avLst/>
                  </a:prstGeom>
                  <a:noFill/>
                </p:spPr>
              </p:pic>
              <p:pic>
                <p:nvPicPr>
                  <p:cNvPr id="44" name="Picture 2" descr="C:\Users\MONA\Desktop\12.jpg"/>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3962400"/>
                    <a:ext cx="914400" cy="2286000"/>
                  </a:xfrm>
                  <a:prstGeom prst="rect">
                    <a:avLst/>
                  </a:prstGeom>
                  <a:noFill/>
                </p:spPr>
              </p:pic>
            </p:grpSp>
            <p:grpSp>
              <p:nvGrpSpPr>
                <p:cNvPr id="12" name="Group 19"/>
                <p:cNvGrpSpPr/>
                <p:nvPr/>
              </p:nvGrpSpPr>
              <p:grpSpPr>
                <a:xfrm>
                  <a:off x="381000" y="2514600"/>
                  <a:ext cx="2133600" cy="990600"/>
                  <a:chOff x="381000" y="2590800"/>
                  <a:chExt cx="2133600" cy="990600"/>
                </a:xfrm>
              </p:grpSpPr>
              <p:grpSp>
                <p:nvGrpSpPr>
                  <p:cNvPr id="36" name="Group 13"/>
                  <p:cNvGrpSpPr/>
                  <p:nvPr/>
                </p:nvGrpSpPr>
                <p:grpSpPr>
                  <a:xfrm>
                    <a:off x="381000" y="2590800"/>
                    <a:ext cx="2133600" cy="762000"/>
                    <a:chOff x="381000" y="2590800"/>
                    <a:chExt cx="2133600" cy="762000"/>
                  </a:xfrm>
                </p:grpSpPr>
                <p:pic>
                  <p:nvPicPr>
                    <p:cNvPr id="41" name="Picture 2" descr="C:\Users\MONA\Desktop\12.jpg"/>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2590800"/>
                      <a:ext cx="914400" cy="762000"/>
                    </a:xfrm>
                    <a:prstGeom prst="rect">
                      <a:avLst/>
                    </a:prstGeom>
                    <a:noFill/>
                  </p:spPr>
                </p:pic>
                <p:pic>
                  <p:nvPicPr>
                    <p:cNvPr id="42" name="Picture 2" descr="C:\Users\MONA\Desktop\12.jpg"/>
                    <p:cNvPicPr>
                      <a:picLocks noChangeAspect="1" noChangeArrowheads="1"/>
                    </p:cNvPicPr>
                    <p:nvPr/>
                  </p:nvPicPr>
                  <p:blipFill>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00200" y="2590800"/>
                      <a:ext cx="914400" cy="762000"/>
                    </a:xfrm>
                    <a:prstGeom prst="rect">
                      <a:avLst/>
                    </a:prstGeom>
                    <a:noFill/>
                  </p:spPr>
                </p:pic>
              </p:grpSp>
              <p:pic>
                <p:nvPicPr>
                  <p:cNvPr id="40" name="Picture 2" descr="C:\Users\MONA\Desktop\12.jpg"/>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3352800"/>
                    <a:ext cx="914400" cy="228600"/>
                  </a:xfrm>
                  <a:prstGeom prst="rect">
                    <a:avLst/>
                  </a:prstGeom>
                  <a:noFill/>
                </p:spPr>
              </p:pic>
            </p:grpSp>
          </p:grpSp>
          <p:sp>
            <p:nvSpPr>
              <p:cNvPr id="13" name="TextBox 12"/>
              <p:cNvSpPr txBox="1"/>
              <p:nvPr/>
            </p:nvSpPr>
            <p:spPr>
              <a:xfrm>
                <a:off x="1548276" y="2892622"/>
                <a:ext cx="3200400" cy="292388"/>
              </a:xfrm>
              <a:prstGeom prst="rect">
                <a:avLst/>
              </a:prstGeom>
              <a:noFill/>
            </p:spPr>
            <p:txBody>
              <a:bodyPr wrap="square" rtlCol="0">
                <a:spAutoFit/>
              </a:bodyPr>
              <a:lstStyle/>
              <a:p>
                <a:r>
                  <a:rPr lang="fa-IR" sz="1300" dirty="0">
                    <a:cs typeface="B Badr" pitchFamily="2" charset="-78"/>
                  </a:rPr>
                  <a:t>سرو</a:t>
                </a:r>
                <a:endParaRPr lang="en-US" sz="1300" dirty="0">
                  <a:cs typeface="B Badr" pitchFamily="2" charset="-78"/>
                </a:endParaRPr>
              </a:p>
            </p:txBody>
          </p:sp>
          <p:sp>
            <p:nvSpPr>
              <p:cNvPr id="14" name="TextBox 13"/>
              <p:cNvSpPr txBox="1"/>
              <p:nvPr/>
            </p:nvSpPr>
            <p:spPr>
              <a:xfrm>
                <a:off x="1183459" y="2599763"/>
                <a:ext cx="3200400" cy="292388"/>
              </a:xfrm>
              <a:prstGeom prst="rect">
                <a:avLst/>
              </a:prstGeom>
              <a:noFill/>
            </p:spPr>
            <p:txBody>
              <a:bodyPr wrap="square" rtlCol="0">
                <a:spAutoFit/>
              </a:bodyPr>
              <a:lstStyle/>
              <a:p>
                <a:r>
                  <a:rPr lang="fa-IR" sz="1300" dirty="0">
                    <a:cs typeface="B Badr" pitchFamily="2" charset="-78"/>
                  </a:rPr>
                  <a:t>سرو نقره ای</a:t>
                </a:r>
                <a:endParaRPr lang="en-US" sz="1300" dirty="0">
                  <a:cs typeface="B Badr" pitchFamily="2" charset="-78"/>
                </a:endParaRPr>
              </a:p>
            </p:txBody>
          </p:sp>
          <p:sp>
            <p:nvSpPr>
              <p:cNvPr id="15" name="TextBox 14"/>
              <p:cNvSpPr txBox="1"/>
              <p:nvPr/>
            </p:nvSpPr>
            <p:spPr>
              <a:xfrm>
                <a:off x="2470768" y="2971685"/>
                <a:ext cx="3200400" cy="292388"/>
              </a:xfrm>
              <a:prstGeom prst="rect">
                <a:avLst/>
              </a:prstGeom>
              <a:noFill/>
            </p:spPr>
            <p:txBody>
              <a:bodyPr wrap="square" rtlCol="0">
                <a:spAutoFit/>
              </a:bodyPr>
              <a:lstStyle/>
              <a:p>
                <a:r>
                  <a:rPr lang="fa-IR" sz="1300" dirty="0">
                    <a:cs typeface="B Badr" pitchFamily="2" charset="-78"/>
                  </a:rPr>
                  <a:t>یاس زرد</a:t>
                </a:r>
                <a:endParaRPr lang="en-US" sz="1300" dirty="0">
                  <a:cs typeface="B Badr" pitchFamily="2" charset="-78"/>
                </a:endParaRPr>
              </a:p>
            </p:txBody>
          </p:sp>
          <p:sp>
            <p:nvSpPr>
              <p:cNvPr id="16" name="TextBox 15"/>
              <p:cNvSpPr txBox="1"/>
              <p:nvPr/>
            </p:nvSpPr>
            <p:spPr>
              <a:xfrm>
                <a:off x="2667000" y="2631142"/>
                <a:ext cx="3200400" cy="292388"/>
              </a:xfrm>
              <a:prstGeom prst="rect">
                <a:avLst/>
              </a:prstGeom>
              <a:noFill/>
            </p:spPr>
            <p:txBody>
              <a:bodyPr wrap="square" rtlCol="0">
                <a:spAutoFit/>
              </a:bodyPr>
              <a:lstStyle/>
              <a:p>
                <a:r>
                  <a:rPr lang="fa-IR" sz="1300" dirty="0">
                    <a:cs typeface="B Badr" pitchFamily="2" charset="-78"/>
                  </a:rPr>
                  <a:t>اقاقیا</a:t>
                </a:r>
                <a:endParaRPr lang="en-US" sz="1300" dirty="0">
                  <a:cs typeface="B Badr" pitchFamily="2" charset="-78"/>
                </a:endParaRPr>
              </a:p>
            </p:txBody>
          </p:sp>
          <p:sp>
            <p:nvSpPr>
              <p:cNvPr id="17" name="TextBox 16"/>
              <p:cNvSpPr txBox="1"/>
              <p:nvPr/>
            </p:nvSpPr>
            <p:spPr>
              <a:xfrm>
                <a:off x="1435583" y="3227294"/>
                <a:ext cx="3200400" cy="292388"/>
              </a:xfrm>
              <a:prstGeom prst="rect">
                <a:avLst/>
              </a:prstGeom>
              <a:noFill/>
            </p:spPr>
            <p:txBody>
              <a:bodyPr wrap="square" rtlCol="0">
                <a:spAutoFit/>
              </a:bodyPr>
              <a:lstStyle/>
              <a:p>
                <a:r>
                  <a:rPr lang="fa-IR" sz="1300" dirty="0">
                    <a:cs typeface="B Badr" pitchFamily="2" charset="-78"/>
                  </a:rPr>
                  <a:t>شمشاد</a:t>
                </a:r>
                <a:endParaRPr lang="en-US" sz="1300" dirty="0">
                  <a:cs typeface="B Badr" pitchFamily="2" charset="-78"/>
                </a:endParaRPr>
              </a:p>
            </p:txBody>
          </p:sp>
          <p:sp>
            <p:nvSpPr>
              <p:cNvPr id="18" name="TextBox 17"/>
              <p:cNvSpPr txBox="1"/>
              <p:nvPr/>
            </p:nvSpPr>
            <p:spPr>
              <a:xfrm>
                <a:off x="1371600" y="5684529"/>
                <a:ext cx="3200400" cy="292388"/>
              </a:xfrm>
              <a:prstGeom prst="rect">
                <a:avLst/>
              </a:prstGeom>
              <a:noFill/>
            </p:spPr>
            <p:txBody>
              <a:bodyPr wrap="square" rtlCol="0">
                <a:spAutoFit/>
              </a:bodyPr>
              <a:lstStyle/>
              <a:p>
                <a:r>
                  <a:rPr lang="fa-IR" sz="1300" dirty="0">
                    <a:cs typeface="B Badr" pitchFamily="2" charset="-78"/>
                  </a:rPr>
                  <a:t>آبخوری</a:t>
                </a:r>
                <a:endParaRPr lang="en-US" sz="1300" dirty="0">
                  <a:cs typeface="B Badr" pitchFamily="2" charset="-78"/>
                </a:endParaRPr>
              </a:p>
            </p:txBody>
          </p:sp>
          <p:sp>
            <p:nvSpPr>
              <p:cNvPr id="19" name="TextBox 18"/>
              <p:cNvSpPr txBox="1"/>
              <p:nvPr/>
            </p:nvSpPr>
            <p:spPr>
              <a:xfrm>
                <a:off x="1002064" y="4014325"/>
                <a:ext cx="3200400" cy="292388"/>
              </a:xfrm>
              <a:prstGeom prst="rect">
                <a:avLst/>
              </a:prstGeom>
              <a:noFill/>
            </p:spPr>
            <p:txBody>
              <a:bodyPr wrap="square" rtlCol="0">
                <a:spAutoFit/>
              </a:bodyPr>
              <a:lstStyle/>
              <a:p>
                <a:r>
                  <a:rPr lang="fa-IR" sz="1300" dirty="0">
                    <a:cs typeface="B Badr" pitchFamily="2" charset="-78"/>
                  </a:rPr>
                  <a:t>کیوسک خوراکی</a:t>
                </a:r>
                <a:endParaRPr lang="en-US" sz="1300" dirty="0">
                  <a:cs typeface="B Badr" pitchFamily="2" charset="-78"/>
                </a:endParaRPr>
              </a:p>
            </p:txBody>
          </p:sp>
          <p:sp>
            <p:nvSpPr>
              <p:cNvPr id="20" name="TextBox 19"/>
              <p:cNvSpPr txBox="1"/>
              <p:nvPr/>
            </p:nvSpPr>
            <p:spPr>
              <a:xfrm>
                <a:off x="948276" y="4559459"/>
                <a:ext cx="2339788" cy="246221"/>
              </a:xfrm>
              <a:prstGeom prst="rect">
                <a:avLst/>
              </a:prstGeom>
              <a:noFill/>
            </p:spPr>
            <p:txBody>
              <a:bodyPr wrap="square" rtlCol="0">
                <a:spAutoFit/>
              </a:bodyPr>
              <a:lstStyle/>
              <a:p>
                <a:r>
                  <a:rPr lang="fa-IR" sz="1000" dirty="0">
                    <a:cs typeface="B Badr" pitchFamily="2" charset="-78"/>
                  </a:rPr>
                  <a:t>کیوسک اطلاع رسانی</a:t>
                </a:r>
                <a:endParaRPr lang="en-US" sz="1000" dirty="0">
                  <a:cs typeface="B Badr" pitchFamily="2" charset="-78"/>
                </a:endParaRPr>
              </a:p>
            </p:txBody>
          </p:sp>
          <p:sp>
            <p:nvSpPr>
              <p:cNvPr id="21" name="TextBox 20"/>
              <p:cNvSpPr txBox="1"/>
              <p:nvPr/>
            </p:nvSpPr>
            <p:spPr>
              <a:xfrm>
                <a:off x="2266443" y="5410200"/>
                <a:ext cx="3200400" cy="292388"/>
              </a:xfrm>
              <a:prstGeom prst="rect">
                <a:avLst/>
              </a:prstGeom>
              <a:noFill/>
            </p:spPr>
            <p:txBody>
              <a:bodyPr wrap="square" rtlCol="0">
                <a:spAutoFit/>
              </a:bodyPr>
              <a:lstStyle/>
              <a:p>
                <a:r>
                  <a:rPr lang="fa-IR" sz="1300" dirty="0">
                    <a:cs typeface="B Badr" pitchFamily="2" charset="-78"/>
                  </a:rPr>
                  <a:t>ستون تبلیغاتی</a:t>
                </a:r>
                <a:endParaRPr lang="en-US" sz="1300" dirty="0">
                  <a:cs typeface="B Badr" pitchFamily="2" charset="-78"/>
                </a:endParaRPr>
              </a:p>
            </p:txBody>
          </p:sp>
          <p:sp>
            <p:nvSpPr>
              <p:cNvPr id="22" name="TextBox 21"/>
              <p:cNvSpPr txBox="1"/>
              <p:nvPr/>
            </p:nvSpPr>
            <p:spPr>
              <a:xfrm>
                <a:off x="2141692" y="3424536"/>
                <a:ext cx="906308" cy="492443"/>
              </a:xfrm>
              <a:prstGeom prst="rect">
                <a:avLst/>
              </a:prstGeom>
              <a:noFill/>
            </p:spPr>
            <p:txBody>
              <a:bodyPr wrap="square" rtlCol="0">
                <a:spAutoFit/>
              </a:bodyPr>
              <a:lstStyle/>
              <a:p>
                <a:pPr algn="r" rtl="1"/>
                <a:r>
                  <a:rPr lang="fa-IR" sz="1300" dirty="0">
                    <a:cs typeface="B Badr" pitchFamily="2" charset="-78"/>
                  </a:rPr>
                  <a:t>بساط </a:t>
                </a:r>
              </a:p>
              <a:p>
                <a:pPr algn="r" rtl="1"/>
                <a:r>
                  <a:rPr lang="fa-IR" sz="1300" dirty="0">
                    <a:cs typeface="B Badr" pitchFamily="2" charset="-78"/>
                  </a:rPr>
                  <a:t>دست فروشی</a:t>
                </a:r>
                <a:endParaRPr lang="en-US" sz="1300" dirty="0">
                  <a:cs typeface="B Badr" pitchFamily="2" charset="-78"/>
                </a:endParaRPr>
              </a:p>
            </p:txBody>
          </p:sp>
          <p:sp>
            <p:nvSpPr>
              <p:cNvPr id="23" name="TextBox 22"/>
              <p:cNvSpPr txBox="1"/>
              <p:nvPr/>
            </p:nvSpPr>
            <p:spPr>
              <a:xfrm>
                <a:off x="2422216" y="4864260"/>
                <a:ext cx="3192308" cy="292388"/>
              </a:xfrm>
              <a:prstGeom prst="rect">
                <a:avLst/>
              </a:prstGeom>
              <a:noFill/>
            </p:spPr>
            <p:txBody>
              <a:bodyPr wrap="square" rtlCol="0">
                <a:spAutoFit/>
              </a:bodyPr>
              <a:lstStyle/>
              <a:p>
                <a:r>
                  <a:rPr lang="fa-IR" sz="1300" dirty="0">
                    <a:cs typeface="B Badr" pitchFamily="2" charset="-78"/>
                  </a:rPr>
                  <a:t>سطل زباله</a:t>
                </a:r>
                <a:endParaRPr lang="en-US" sz="1300" dirty="0">
                  <a:cs typeface="B Badr" pitchFamily="2" charset="-78"/>
                </a:endParaRPr>
              </a:p>
            </p:txBody>
          </p:sp>
          <p:sp>
            <p:nvSpPr>
              <p:cNvPr id="24" name="TextBox 23"/>
              <p:cNvSpPr txBox="1"/>
              <p:nvPr/>
            </p:nvSpPr>
            <p:spPr>
              <a:xfrm>
                <a:off x="2457956" y="6027891"/>
                <a:ext cx="3200400" cy="292388"/>
              </a:xfrm>
              <a:prstGeom prst="rect">
                <a:avLst/>
              </a:prstGeom>
              <a:noFill/>
            </p:spPr>
            <p:txBody>
              <a:bodyPr wrap="square" rtlCol="0">
                <a:spAutoFit/>
              </a:bodyPr>
              <a:lstStyle/>
              <a:p>
                <a:r>
                  <a:rPr lang="fa-IR" sz="1300" dirty="0">
                    <a:cs typeface="B Badr" pitchFamily="2" charset="-78"/>
                  </a:rPr>
                  <a:t>چراغ کف</a:t>
                </a:r>
                <a:endParaRPr lang="en-US" sz="1300" dirty="0">
                  <a:cs typeface="B Badr" pitchFamily="2" charset="-78"/>
                </a:endParaRPr>
              </a:p>
            </p:txBody>
          </p:sp>
          <p:sp>
            <p:nvSpPr>
              <p:cNvPr id="25" name="TextBox 24"/>
              <p:cNvSpPr txBox="1"/>
              <p:nvPr/>
            </p:nvSpPr>
            <p:spPr>
              <a:xfrm>
                <a:off x="2198336" y="5696077"/>
                <a:ext cx="3200400" cy="292388"/>
              </a:xfrm>
              <a:prstGeom prst="rect">
                <a:avLst/>
              </a:prstGeom>
              <a:noFill/>
            </p:spPr>
            <p:txBody>
              <a:bodyPr wrap="square" rtlCol="0">
                <a:spAutoFit/>
              </a:bodyPr>
              <a:lstStyle/>
              <a:p>
                <a:r>
                  <a:rPr lang="fa-IR" sz="1300" dirty="0">
                    <a:cs typeface="B Badr" pitchFamily="2" charset="-78"/>
                  </a:rPr>
                  <a:t>چراغ پایه کوتاه</a:t>
                </a:r>
                <a:endParaRPr lang="en-US" sz="1300" dirty="0">
                  <a:cs typeface="B Badr" pitchFamily="2" charset="-78"/>
                </a:endParaRPr>
              </a:p>
            </p:txBody>
          </p:sp>
          <p:sp>
            <p:nvSpPr>
              <p:cNvPr id="26" name="TextBox 25"/>
              <p:cNvSpPr txBox="1"/>
              <p:nvPr/>
            </p:nvSpPr>
            <p:spPr>
              <a:xfrm>
                <a:off x="2193615" y="4597065"/>
                <a:ext cx="3200400" cy="292388"/>
              </a:xfrm>
              <a:prstGeom prst="rect">
                <a:avLst/>
              </a:prstGeom>
              <a:noFill/>
            </p:spPr>
            <p:txBody>
              <a:bodyPr wrap="square" rtlCol="0">
                <a:spAutoFit/>
              </a:bodyPr>
              <a:lstStyle/>
              <a:p>
                <a:r>
                  <a:rPr lang="fa-IR" sz="1300" dirty="0">
                    <a:cs typeface="B Badr" pitchFamily="2" charset="-78"/>
                  </a:rPr>
                  <a:t>چراغ 250 وات</a:t>
                </a:r>
                <a:endParaRPr lang="en-US" sz="1300" dirty="0">
                  <a:cs typeface="B Badr" pitchFamily="2" charset="-78"/>
                </a:endParaRPr>
              </a:p>
            </p:txBody>
          </p:sp>
          <p:sp>
            <p:nvSpPr>
              <p:cNvPr id="27" name="TextBox 26"/>
              <p:cNvSpPr txBox="1"/>
              <p:nvPr/>
            </p:nvSpPr>
            <p:spPr>
              <a:xfrm>
                <a:off x="2165968" y="4038599"/>
                <a:ext cx="3200400" cy="292388"/>
              </a:xfrm>
              <a:prstGeom prst="rect">
                <a:avLst/>
              </a:prstGeom>
              <a:noFill/>
            </p:spPr>
            <p:txBody>
              <a:bodyPr wrap="square" rtlCol="0">
                <a:spAutoFit/>
              </a:bodyPr>
              <a:lstStyle/>
              <a:p>
                <a:r>
                  <a:rPr lang="fa-IR" sz="1300" dirty="0">
                    <a:cs typeface="B Badr" pitchFamily="2" charset="-78"/>
                  </a:rPr>
                  <a:t>نیمکت- گلجای</a:t>
                </a:r>
                <a:endParaRPr lang="en-US" sz="1300" dirty="0">
                  <a:cs typeface="B Badr" pitchFamily="2" charset="-78"/>
                </a:endParaRPr>
              </a:p>
            </p:txBody>
          </p:sp>
          <p:sp>
            <p:nvSpPr>
              <p:cNvPr id="28" name="TextBox 27"/>
              <p:cNvSpPr txBox="1"/>
              <p:nvPr/>
            </p:nvSpPr>
            <p:spPr>
              <a:xfrm>
                <a:off x="-1287308" y="6011742"/>
                <a:ext cx="3200400" cy="292388"/>
              </a:xfrm>
              <a:prstGeom prst="rect">
                <a:avLst/>
              </a:prstGeom>
              <a:noFill/>
            </p:spPr>
            <p:txBody>
              <a:bodyPr wrap="square" rtlCol="0">
                <a:spAutoFit/>
              </a:bodyPr>
              <a:lstStyle/>
              <a:p>
                <a:pPr algn="r" rtl="1"/>
                <a:r>
                  <a:rPr lang="fa-IR" sz="1300" dirty="0">
                    <a:cs typeface="B Badr" pitchFamily="2" charset="-78"/>
                  </a:rPr>
                  <a:t>چراغ 36 واتی</a:t>
                </a:r>
                <a:endParaRPr lang="en-US" sz="1300" dirty="0">
                  <a:cs typeface="B Badr" pitchFamily="2" charset="-78"/>
                </a:endParaRPr>
              </a:p>
            </p:txBody>
          </p:sp>
          <p:sp>
            <p:nvSpPr>
              <p:cNvPr id="29" name="TextBox 28"/>
              <p:cNvSpPr txBox="1"/>
              <p:nvPr/>
            </p:nvSpPr>
            <p:spPr>
              <a:xfrm>
                <a:off x="-1292027" y="5133200"/>
                <a:ext cx="3200400" cy="292388"/>
              </a:xfrm>
              <a:prstGeom prst="rect">
                <a:avLst/>
              </a:prstGeom>
              <a:noFill/>
            </p:spPr>
            <p:txBody>
              <a:bodyPr wrap="square" rtlCol="0">
                <a:spAutoFit/>
              </a:bodyPr>
              <a:lstStyle/>
              <a:p>
                <a:pPr algn="r" rtl="1"/>
                <a:r>
                  <a:rPr lang="fa-IR" sz="1300" dirty="0">
                    <a:cs typeface="B Badr" pitchFamily="2" charset="-78"/>
                  </a:rPr>
                  <a:t>آبنما</a:t>
                </a:r>
                <a:endParaRPr lang="en-US" sz="1300" dirty="0">
                  <a:cs typeface="B Badr" pitchFamily="2" charset="-78"/>
                </a:endParaRPr>
              </a:p>
            </p:txBody>
          </p:sp>
          <p:sp>
            <p:nvSpPr>
              <p:cNvPr id="30" name="TextBox 29"/>
              <p:cNvSpPr txBox="1"/>
              <p:nvPr/>
            </p:nvSpPr>
            <p:spPr>
              <a:xfrm>
                <a:off x="-1287308" y="5438001"/>
                <a:ext cx="3200400" cy="292388"/>
              </a:xfrm>
              <a:prstGeom prst="rect">
                <a:avLst/>
              </a:prstGeom>
              <a:noFill/>
            </p:spPr>
            <p:txBody>
              <a:bodyPr wrap="square" rtlCol="0">
                <a:spAutoFit/>
              </a:bodyPr>
              <a:lstStyle/>
              <a:p>
                <a:pPr algn="r"/>
                <a:r>
                  <a:rPr lang="fa-IR" sz="1300" dirty="0">
                    <a:cs typeface="B Badr" pitchFamily="2" charset="-78"/>
                  </a:rPr>
                  <a:t>صندلی کافه</a:t>
                </a:r>
                <a:endParaRPr lang="en-US" sz="1300" dirty="0">
                  <a:cs typeface="B Badr" pitchFamily="2" charset="-78"/>
                </a:endParaRPr>
              </a:p>
            </p:txBody>
          </p:sp>
          <p:sp>
            <p:nvSpPr>
              <p:cNvPr id="31" name="TextBox 30"/>
              <p:cNvSpPr txBox="1"/>
              <p:nvPr/>
            </p:nvSpPr>
            <p:spPr>
              <a:xfrm>
                <a:off x="1272988" y="3541967"/>
                <a:ext cx="632012" cy="292388"/>
              </a:xfrm>
              <a:prstGeom prst="rect">
                <a:avLst/>
              </a:prstGeom>
              <a:noFill/>
            </p:spPr>
            <p:txBody>
              <a:bodyPr wrap="square" rtlCol="0">
                <a:spAutoFit/>
              </a:bodyPr>
              <a:lstStyle/>
              <a:p>
                <a:pPr algn="r"/>
                <a:r>
                  <a:rPr lang="fa-IR" sz="1300" dirty="0">
                    <a:cs typeface="B Badr" pitchFamily="2" charset="-78"/>
                  </a:rPr>
                  <a:t>کفسازی</a:t>
                </a:r>
                <a:endParaRPr lang="en-US" sz="1300" dirty="0">
                  <a:cs typeface="B Badr" pitchFamily="2" charset="-78"/>
                </a:endParaRPr>
              </a:p>
            </p:txBody>
          </p:sp>
          <p:sp>
            <p:nvSpPr>
              <p:cNvPr id="32" name="TextBox 31"/>
              <p:cNvSpPr txBox="1"/>
              <p:nvPr/>
            </p:nvSpPr>
            <p:spPr>
              <a:xfrm>
                <a:off x="-1295400" y="4800600"/>
                <a:ext cx="3200400" cy="261610"/>
              </a:xfrm>
              <a:prstGeom prst="rect">
                <a:avLst/>
              </a:prstGeom>
              <a:noFill/>
            </p:spPr>
            <p:txBody>
              <a:bodyPr wrap="square" rtlCol="0">
                <a:spAutoFit/>
              </a:bodyPr>
              <a:lstStyle/>
              <a:p>
                <a:pPr algn="r" rtl="1"/>
                <a:r>
                  <a:rPr lang="fa-IR" sz="1100" dirty="0">
                    <a:cs typeface="B Badr" pitchFamily="2" charset="-78"/>
                  </a:rPr>
                  <a:t>نیمکت حیاط شهری</a:t>
                </a:r>
                <a:endParaRPr lang="en-US" sz="1100" dirty="0">
                  <a:cs typeface="B Badr" pitchFamily="2" charset="-78"/>
                </a:endParaRPr>
              </a:p>
            </p:txBody>
          </p:sp>
          <p:sp>
            <p:nvSpPr>
              <p:cNvPr id="33" name="TextBox 32"/>
              <p:cNvSpPr txBox="1"/>
              <p:nvPr/>
            </p:nvSpPr>
            <p:spPr>
              <a:xfrm>
                <a:off x="2305557" y="5168941"/>
                <a:ext cx="3200400" cy="292388"/>
              </a:xfrm>
              <a:prstGeom prst="rect">
                <a:avLst/>
              </a:prstGeom>
              <a:noFill/>
            </p:spPr>
            <p:txBody>
              <a:bodyPr wrap="square" rtlCol="0">
                <a:spAutoFit/>
              </a:bodyPr>
              <a:lstStyle/>
              <a:p>
                <a:r>
                  <a:rPr lang="fa-IR" sz="1300" dirty="0">
                    <a:cs typeface="B Badr" pitchFamily="2" charset="-78"/>
                  </a:rPr>
                  <a:t>تابلو تبلیغاتی</a:t>
                </a:r>
                <a:endParaRPr lang="en-US" sz="1300" dirty="0">
                  <a:cs typeface="B Badr" pitchFamily="2" charset="-78"/>
                </a:endParaRPr>
              </a:p>
            </p:txBody>
          </p:sp>
          <p:sp>
            <p:nvSpPr>
              <p:cNvPr id="34" name="TextBox 33"/>
              <p:cNvSpPr txBox="1"/>
              <p:nvPr/>
            </p:nvSpPr>
            <p:spPr>
              <a:xfrm>
                <a:off x="1013647" y="4275290"/>
                <a:ext cx="2339788" cy="292388"/>
              </a:xfrm>
              <a:prstGeom prst="rect">
                <a:avLst/>
              </a:prstGeom>
              <a:noFill/>
            </p:spPr>
            <p:txBody>
              <a:bodyPr wrap="square" rtlCol="0">
                <a:spAutoFit/>
              </a:bodyPr>
              <a:lstStyle/>
              <a:p>
                <a:r>
                  <a:rPr lang="fa-IR" sz="1300" dirty="0">
                    <a:cs typeface="B Badr" pitchFamily="2" charset="-78"/>
                  </a:rPr>
                  <a:t>کیوسک روزنامه</a:t>
                </a:r>
                <a:endParaRPr lang="en-US" sz="1300" dirty="0">
                  <a:cs typeface="B Badr" pitchFamily="2" charset="-78"/>
                </a:endParaRPr>
              </a:p>
            </p:txBody>
          </p:sp>
          <p:sp>
            <p:nvSpPr>
              <p:cNvPr id="35" name="TextBox 34"/>
              <p:cNvSpPr txBox="1"/>
              <p:nvPr/>
            </p:nvSpPr>
            <p:spPr>
              <a:xfrm>
                <a:off x="2341296" y="4323842"/>
                <a:ext cx="2339788" cy="292388"/>
              </a:xfrm>
              <a:prstGeom prst="rect">
                <a:avLst/>
              </a:prstGeom>
              <a:noFill/>
            </p:spPr>
            <p:txBody>
              <a:bodyPr wrap="square" rtlCol="0">
                <a:spAutoFit/>
              </a:bodyPr>
              <a:lstStyle/>
              <a:p>
                <a:r>
                  <a:rPr lang="fa-IR" sz="1300" dirty="0">
                    <a:cs typeface="B Badr" pitchFamily="2" charset="-78"/>
                  </a:rPr>
                  <a:t>تلفن عمومی</a:t>
                </a:r>
                <a:endParaRPr lang="en-US" sz="1300" dirty="0">
                  <a:cs typeface="B Badr" pitchFamily="2" charset="-78"/>
                </a:endParaRPr>
              </a:p>
            </p:txBody>
          </p:sp>
        </p:grpSp>
        <p:sp>
          <p:nvSpPr>
            <p:cNvPr id="9" name="TextBox 8"/>
            <p:cNvSpPr txBox="1"/>
            <p:nvPr/>
          </p:nvSpPr>
          <p:spPr>
            <a:xfrm>
              <a:off x="1373659" y="7924800"/>
              <a:ext cx="3429000" cy="292388"/>
            </a:xfrm>
            <a:prstGeom prst="rect">
              <a:avLst/>
            </a:prstGeom>
            <a:noFill/>
          </p:spPr>
          <p:txBody>
            <a:bodyPr wrap="square" rtlCol="0">
              <a:spAutoFit/>
            </a:bodyPr>
            <a:lstStyle/>
            <a:p>
              <a:r>
                <a:rPr lang="fa-IR" sz="1300" dirty="0">
                  <a:cs typeface="B Badr" pitchFamily="2" charset="-78"/>
                </a:rPr>
                <a:t>پلان طراحی</a:t>
              </a:r>
              <a:endParaRPr lang="en-US" sz="1300" dirty="0">
                <a:cs typeface="B Badr" pitchFamily="2" charset="-78"/>
              </a:endParaRPr>
            </a:p>
          </p:txBody>
        </p:sp>
        <p:sp>
          <p:nvSpPr>
            <p:cNvPr id="10" name="TextBox 9"/>
            <p:cNvSpPr txBox="1"/>
            <p:nvPr/>
          </p:nvSpPr>
          <p:spPr>
            <a:xfrm>
              <a:off x="786714" y="8385086"/>
              <a:ext cx="3429000" cy="292388"/>
            </a:xfrm>
            <a:prstGeom prst="rect">
              <a:avLst/>
            </a:prstGeom>
            <a:noFill/>
          </p:spPr>
          <p:txBody>
            <a:bodyPr wrap="square" rtlCol="0">
              <a:spAutoFit/>
            </a:bodyPr>
            <a:lstStyle/>
            <a:p>
              <a:r>
                <a:rPr lang="fa-IR" sz="1300" dirty="0">
                  <a:cs typeface="B Badr" pitchFamily="2" charset="-78"/>
                </a:rPr>
                <a:t>1:350</a:t>
              </a:r>
              <a:endParaRPr lang="en-US" sz="1300" dirty="0">
                <a:cs typeface="B Badr" pitchFamily="2" charset="-78"/>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sp>
        <p:nvSpPr>
          <p:cNvPr id="12" name="TextBox 11"/>
          <p:cNvSpPr txBox="1"/>
          <p:nvPr/>
        </p:nvSpPr>
        <p:spPr>
          <a:xfrm>
            <a:off x="2987040" y="304804"/>
            <a:ext cx="9281160" cy="759884"/>
          </a:xfrm>
          <a:prstGeom prst="rect">
            <a:avLst/>
          </a:prstGeom>
          <a:noFill/>
        </p:spPr>
        <p:txBody>
          <a:bodyPr wrap="square" lIns="127631" tIns="63833" rIns="127631" bIns="63833"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تصویری طرح</a:t>
            </a:r>
          </a:p>
        </p:txBody>
      </p:sp>
      <p:pic>
        <p:nvPicPr>
          <p:cNvPr id="9220" name="Picture 4" descr="C:\Ati's Univ Projz\6th Term\Tarahi Shahri Dr Abbas\MainProj\Emam reza St\emruz\sketch\s1.jpg"/>
          <p:cNvPicPr>
            <a:picLocks noChangeAspect="1" noChangeArrowheads="1"/>
          </p:cNvPicPr>
          <p:nvPr/>
        </p:nvPicPr>
        <p:blipFill>
          <a:blip r:embed="rId4" cstate="screen">
            <a:clrChange>
              <a:clrFrom>
                <a:srgbClr val="FBFFFF"/>
              </a:clrFrom>
              <a:clrTo>
                <a:srgbClr val="FBFFFF">
                  <a:alpha val="0"/>
                </a:srgbClr>
              </a:clrTo>
            </a:clrChange>
            <a:extLst>
              <a:ext uri="{28A0092B-C50C-407E-A947-70E740481C1C}">
                <a14:useLocalDpi xmlns:a14="http://schemas.microsoft.com/office/drawing/2010/main"/>
              </a:ext>
            </a:extLst>
          </a:blip>
          <a:srcRect/>
          <a:stretch>
            <a:fillRect/>
          </a:stretch>
        </p:blipFill>
        <p:spPr bwMode="auto">
          <a:xfrm>
            <a:off x="7254240" y="1572718"/>
            <a:ext cx="5116709" cy="3227883"/>
          </a:xfrm>
          <a:prstGeom prst="rect">
            <a:avLst/>
          </a:prstGeom>
          <a:ln>
            <a:noFill/>
          </a:ln>
          <a:effectLst>
            <a:softEdge rad="112500"/>
          </a:effectLst>
        </p:spPr>
      </p:pic>
      <p:pic>
        <p:nvPicPr>
          <p:cNvPr id="9222" name="Picture 6" descr="C:\Ati's Univ Projz\6th Term\Tarahi Shahri Dr Abbas\MainProj\Emam reza St\emruz\sketch\s3.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34441" y="106680"/>
            <a:ext cx="4419600" cy="4900890"/>
          </a:xfrm>
          <a:prstGeom prst="rect">
            <a:avLst/>
          </a:prstGeom>
          <a:noFill/>
        </p:spPr>
      </p:pic>
      <p:pic>
        <p:nvPicPr>
          <p:cNvPr id="13" name="Picture 5" descr="C:\Ati's Univ Projz\6th Term\Tarahi Shahri Dr Abbas\MainProj\Emam reza St\emruz\sketch\s2.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413761" y="5654040"/>
            <a:ext cx="7612412" cy="3520440"/>
          </a:xfrm>
          <a:prstGeom prst="rect">
            <a:avLst/>
          </a:prstGeom>
          <a:noFill/>
        </p:spPr>
      </p:pic>
      <p:sp>
        <p:nvSpPr>
          <p:cNvPr id="8" name="TextBox 7"/>
          <p:cNvSpPr txBox="1"/>
          <p:nvPr/>
        </p:nvSpPr>
        <p:spPr>
          <a:xfrm>
            <a:off x="1280160" y="1066800"/>
            <a:ext cx="2560320" cy="560154"/>
          </a:xfrm>
          <a:prstGeom prst="rect">
            <a:avLst/>
          </a:prstGeom>
          <a:noFill/>
        </p:spPr>
        <p:txBody>
          <a:bodyPr wrap="square" lIns="128016" tIns="64008" rIns="128016" bIns="64008" rtlCol="1">
            <a:spAutoFit/>
          </a:bodyPr>
          <a:lstStyle/>
          <a:p>
            <a:pPr algn="r" rtl="1"/>
            <a:r>
              <a:rPr lang="fa-IR" sz="2800" b="1" dirty="0">
                <a:cs typeface="B Kamran" pitchFamily="2" charset="-78"/>
              </a:rPr>
              <a:t>پیاده راه چهار راه دانش</a:t>
            </a:r>
          </a:p>
        </p:txBody>
      </p:sp>
      <p:sp>
        <p:nvSpPr>
          <p:cNvPr id="9" name="TextBox 8"/>
          <p:cNvSpPr txBox="1"/>
          <p:nvPr/>
        </p:nvSpPr>
        <p:spPr>
          <a:xfrm>
            <a:off x="8214360" y="4827270"/>
            <a:ext cx="2667000" cy="560154"/>
          </a:xfrm>
          <a:prstGeom prst="rect">
            <a:avLst/>
          </a:prstGeom>
          <a:noFill/>
        </p:spPr>
        <p:txBody>
          <a:bodyPr wrap="square" lIns="128016" tIns="64008" rIns="128016" bIns="64008" rtlCol="1">
            <a:spAutoFit/>
          </a:bodyPr>
          <a:lstStyle/>
          <a:p>
            <a:pPr algn="r" rtl="1"/>
            <a:r>
              <a:rPr lang="fa-IR" sz="2800" b="1" dirty="0">
                <a:cs typeface="B Kamran" pitchFamily="2" charset="-78"/>
              </a:rPr>
              <a:t>دید به خیابان امام رضا</a:t>
            </a:r>
          </a:p>
        </p:txBody>
      </p:sp>
      <p:sp>
        <p:nvSpPr>
          <p:cNvPr id="10" name="TextBox 9"/>
          <p:cNvSpPr txBox="1"/>
          <p:nvPr/>
        </p:nvSpPr>
        <p:spPr>
          <a:xfrm>
            <a:off x="3733800" y="8907780"/>
            <a:ext cx="2560320" cy="560154"/>
          </a:xfrm>
          <a:prstGeom prst="rect">
            <a:avLst/>
          </a:prstGeom>
          <a:noFill/>
        </p:spPr>
        <p:txBody>
          <a:bodyPr wrap="square" lIns="128016" tIns="64008" rIns="128016" bIns="64008" rtlCol="1">
            <a:spAutoFit/>
          </a:bodyPr>
          <a:lstStyle/>
          <a:p>
            <a:pPr algn="r" rtl="1"/>
            <a:r>
              <a:rPr lang="fa-IR" sz="2800" b="1" dirty="0">
                <a:cs typeface="B Kamran" pitchFamily="2" charset="-78"/>
              </a:rPr>
              <a:t>پیاده رو خیابان امام رضا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pic>
        <p:nvPicPr>
          <p:cNvPr id="3076" name="Picture 4" descr="F:\render\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66750" y="5547360"/>
            <a:ext cx="4643537" cy="3528000"/>
          </a:xfrm>
          <a:prstGeom prst="rect">
            <a:avLst/>
          </a:prstGeom>
          <a:ln>
            <a:noFill/>
          </a:ln>
          <a:effectLst>
            <a:softEdge rad="112500"/>
          </a:effectLst>
        </p:spPr>
      </p:pic>
      <p:pic>
        <p:nvPicPr>
          <p:cNvPr id="3078" name="Picture 6" descr="F:\render\9.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64693" y="434280"/>
            <a:ext cx="4643537" cy="3528000"/>
          </a:xfrm>
          <a:prstGeom prst="rect">
            <a:avLst/>
          </a:prstGeom>
          <a:ln>
            <a:noFill/>
          </a:ln>
          <a:effectLst>
            <a:softEdge rad="112500"/>
          </a:effectLst>
        </p:spPr>
      </p:pic>
      <p:pic>
        <p:nvPicPr>
          <p:cNvPr id="3075" name="Picture 3" descr="F:\render\18.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130893" y="2987040"/>
            <a:ext cx="4643537" cy="3528000"/>
          </a:xfrm>
          <a:prstGeom prst="rect">
            <a:avLst/>
          </a:prstGeom>
          <a:ln>
            <a:noFill/>
          </a:ln>
          <a:effectLst>
            <a:softEdge rad="112500"/>
          </a:effectLst>
        </p:spPr>
      </p:pic>
      <p:sp>
        <p:nvSpPr>
          <p:cNvPr id="10" name="TextBox 9"/>
          <p:cNvSpPr txBox="1"/>
          <p:nvPr/>
        </p:nvSpPr>
        <p:spPr>
          <a:xfrm>
            <a:off x="5467350" y="848583"/>
            <a:ext cx="2240280" cy="818685"/>
          </a:xfrm>
          <a:prstGeom prst="rect">
            <a:avLst/>
          </a:prstGeom>
          <a:noFill/>
        </p:spPr>
        <p:txBody>
          <a:bodyPr wrap="square" lIns="128016" tIns="64008" rIns="128016" bIns="64008" rtlCol="1">
            <a:spAutoFit/>
          </a:bodyPr>
          <a:lstStyle/>
          <a:p>
            <a:pPr algn="r" rtl="1"/>
            <a:r>
              <a:rPr lang="fa-IR" sz="4500" b="1" dirty="0">
                <a:effectLst>
                  <a:outerShdw blurRad="38100" dist="38100" dir="2700000" algn="tl">
                    <a:srgbClr val="000000">
                      <a:alpha val="43137"/>
                    </a:srgbClr>
                  </a:outerShdw>
                </a:effectLst>
                <a:cs typeface="B Kamran" pitchFamily="2" charset="-78"/>
              </a:rPr>
              <a:t>چیدمان</a:t>
            </a:r>
          </a:p>
        </p:txBody>
      </p:sp>
      <p:pic>
        <p:nvPicPr>
          <p:cNvPr id="3077" name="Picture 5" descr="F:\render\7.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3390" y="426720"/>
            <a:ext cx="4643537" cy="3528000"/>
          </a:xfrm>
          <a:prstGeom prst="rect">
            <a:avLst/>
          </a:prstGeom>
          <a:ln>
            <a:noFill/>
          </a:ln>
          <a:effectLst>
            <a:softEdge rad="112500"/>
          </a:effectLst>
        </p:spPr>
      </p:pic>
      <p:pic>
        <p:nvPicPr>
          <p:cNvPr id="3074" name="Picture 2" descr="F:\render\14.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544653" y="5654040"/>
            <a:ext cx="4643537" cy="3528000"/>
          </a:xfrm>
          <a:prstGeom prst="rect">
            <a:avLst/>
          </a:prstGeom>
          <a:ln>
            <a:noFill/>
          </a:ln>
          <a:effectLst>
            <a:softEdge rad="112500"/>
          </a:effectLst>
        </p:spPr>
      </p:pic>
      <p:sp>
        <p:nvSpPr>
          <p:cNvPr id="12" name="TextBox 11"/>
          <p:cNvSpPr txBox="1"/>
          <p:nvPr/>
        </p:nvSpPr>
        <p:spPr>
          <a:xfrm>
            <a:off x="4293870" y="1515333"/>
            <a:ext cx="2240280" cy="818685"/>
          </a:xfrm>
          <a:prstGeom prst="rect">
            <a:avLst/>
          </a:prstGeom>
          <a:noFill/>
        </p:spPr>
        <p:txBody>
          <a:bodyPr wrap="square" lIns="128016" tIns="64008" rIns="128016" bIns="64008" rtlCol="1">
            <a:spAutoFit/>
          </a:bodyPr>
          <a:lstStyle/>
          <a:p>
            <a:pPr algn="r" rtl="1"/>
            <a:r>
              <a:rPr lang="fa-IR" sz="4500" b="1" dirty="0">
                <a:effectLst>
                  <a:outerShdw blurRad="38100" dist="38100" dir="2700000" algn="tl">
                    <a:srgbClr val="000000">
                      <a:alpha val="43137"/>
                    </a:srgbClr>
                  </a:outerShdw>
                </a:effectLst>
                <a:cs typeface="B Kamran" pitchFamily="2" charset="-78"/>
              </a:rPr>
              <a:t>مبلمان</a:t>
            </a:r>
          </a:p>
        </p:txBody>
      </p:sp>
      <p:sp>
        <p:nvSpPr>
          <p:cNvPr id="13" name="TextBox 12"/>
          <p:cNvSpPr txBox="1"/>
          <p:nvPr/>
        </p:nvSpPr>
        <p:spPr>
          <a:xfrm>
            <a:off x="1493520" y="9041046"/>
            <a:ext cx="2560320" cy="560154"/>
          </a:xfrm>
          <a:prstGeom prst="rect">
            <a:avLst/>
          </a:prstGeom>
          <a:noFill/>
        </p:spPr>
        <p:txBody>
          <a:bodyPr wrap="square" lIns="128016" tIns="64008" rIns="128016" bIns="64008" rtlCol="1">
            <a:spAutoFit/>
          </a:bodyPr>
          <a:lstStyle/>
          <a:p>
            <a:pPr algn="r" rtl="1"/>
            <a:r>
              <a:rPr lang="fa-IR" sz="2800" b="1" dirty="0">
                <a:cs typeface="B Kamran" pitchFamily="2" charset="-78"/>
              </a:rPr>
              <a:t>پیاده رو خیابان امام رضا</a:t>
            </a:r>
          </a:p>
        </p:txBody>
      </p:sp>
      <p:sp>
        <p:nvSpPr>
          <p:cNvPr id="14" name="TextBox 13"/>
          <p:cNvSpPr txBox="1"/>
          <p:nvPr/>
        </p:nvSpPr>
        <p:spPr>
          <a:xfrm>
            <a:off x="8641080" y="9094470"/>
            <a:ext cx="2560320" cy="560154"/>
          </a:xfrm>
          <a:prstGeom prst="rect">
            <a:avLst/>
          </a:prstGeom>
          <a:noFill/>
        </p:spPr>
        <p:txBody>
          <a:bodyPr wrap="square" lIns="128016" tIns="64008" rIns="128016" bIns="64008" rtlCol="1">
            <a:spAutoFit/>
          </a:bodyPr>
          <a:lstStyle/>
          <a:p>
            <a:pPr algn="r" rtl="1"/>
            <a:r>
              <a:rPr lang="fa-IR" sz="2800" b="1" dirty="0">
                <a:cs typeface="B Kamran" pitchFamily="2" charset="-78"/>
              </a:rPr>
              <a:t>دید به خیابان امام رضا</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sp>
        <p:nvSpPr>
          <p:cNvPr id="12" name="TextBox 11"/>
          <p:cNvSpPr txBox="1"/>
          <p:nvPr/>
        </p:nvSpPr>
        <p:spPr>
          <a:xfrm>
            <a:off x="2987040" y="304804"/>
            <a:ext cx="9281160" cy="759884"/>
          </a:xfrm>
          <a:prstGeom prst="rect">
            <a:avLst/>
          </a:prstGeom>
          <a:noFill/>
        </p:spPr>
        <p:txBody>
          <a:bodyPr wrap="square" lIns="127631" tIns="63833" rIns="127631" bIns="63833"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معرفی تصویری حیاط شهری</a:t>
            </a:r>
          </a:p>
        </p:txBody>
      </p:sp>
      <p:pic>
        <p:nvPicPr>
          <p:cNvPr id="9223" name="Picture 7" descr="C:\Ati's Univ Projz\6th Term\Tarahi Shahri Dr Abbas\MainProj\Emam reza St\emruz\sketch\s4.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50138" y="4912844"/>
            <a:ext cx="7057743" cy="4581676"/>
          </a:xfrm>
          <a:prstGeom prst="rect">
            <a:avLst/>
          </a:prstGeom>
          <a:noFill/>
        </p:spPr>
      </p:pic>
      <p:pic>
        <p:nvPicPr>
          <p:cNvPr id="9224" name="Picture 8" descr="C:\Ati's Univ Projz\6th Term\Tarahi Shahri Dr Abbas\MainProj\Emam reza St\emruz\sketch\s5.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87441" y="1097281"/>
            <a:ext cx="6495511" cy="4309547"/>
          </a:xfrm>
          <a:prstGeom prst="rect">
            <a:avLst/>
          </a:prstGeom>
          <a:noFill/>
        </p:spPr>
      </p:pic>
      <p:pic>
        <p:nvPicPr>
          <p:cNvPr id="7" name="Picture 2" descr="C:\Ati's Univ Projz\6th Term\Tarahi Shahri Dr Abbas\MainProj\Emam reza St\Kafsazy Mobleman Nahaii\6.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93886" y="960120"/>
            <a:ext cx="4653475" cy="3571607"/>
          </a:xfrm>
          <a:prstGeom prst="rect">
            <a:avLst/>
          </a:prstGeom>
          <a:noFill/>
        </p:spPr>
      </p:pic>
      <p:sp>
        <p:nvSpPr>
          <p:cNvPr id="13" name="Freeform 12"/>
          <p:cNvSpPr/>
          <p:nvPr/>
        </p:nvSpPr>
        <p:spPr>
          <a:xfrm>
            <a:off x="4213860" y="2902586"/>
            <a:ext cx="2000250" cy="484505"/>
          </a:xfrm>
          <a:custGeom>
            <a:avLst/>
            <a:gdLst>
              <a:gd name="connsiteX0" fmla="*/ 0 w 1428750"/>
              <a:gd name="connsiteY0" fmla="*/ 346075 h 346075"/>
              <a:gd name="connsiteX1" fmla="*/ 685800 w 1428750"/>
              <a:gd name="connsiteY1" fmla="*/ 3175 h 346075"/>
              <a:gd name="connsiteX2" fmla="*/ 1428750 w 1428750"/>
              <a:gd name="connsiteY2" fmla="*/ 327025 h 346075"/>
            </a:gdLst>
            <a:ahLst/>
            <a:cxnLst>
              <a:cxn ang="0">
                <a:pos x="connsiteX0" y="connsiteY0"/>
              </a:cxn>
              <a:cxn ang="0">
                <a:pos x="connsiteX1" y="connsiteY1"/>
              </a:cxn>
              <a:cxn ang="0">
                <a:pos x="connsiteX2" y="connsiteY2"/>
              </a:cxn>
            </a:cxnLst>
            <a:rect l="l" t="t" r="r" b="b"/>
            <a:pathLst>
              <a:path w="1428750" h="346075">
                <a:moveTo>
                  <a:pt x="0" y="346075"/>
                </a:moveTo>
                <a:cubicBezTo>
                  <a:pt x="223837" y="176212"/>
                  <a:pt x="447675" y="6350"/>
                  <a:pt x="685800" y="3175"/>
                </a:cubicBezTo>
                <a:cubicBezTo>
                  <a:pt x="923925" y="0"/>
                  <a:pt x="1176337" y="163512"/>
                  <a:pt x="1428750" y="327025"/>
                </a:cubicBezTo>
              </a:path>
            </a:pathLst>
          </a:custGeom>
          <a:ln>
            <a:tailEnd type="arrow"/>
          </a:ln>
        </p:spPr>
        <p:style>
          <a:lnRef idx="3">
            <a:schemeClr val="accent2"/>
          </a:lnRef>
          <a:fillRef idx="0">
            <a:schemeClr val="accent2"/>
          </a:fillRef>
          <a:effectRef idx="2">
            <a:schemeClr val="accent2"/>
          </a:effectRef>
          <a:fontRef idx="minor">
            <a:schemeClr val="tx1"/>
          </a:fontRef>
        </p:style>
        <p:txBody>
          <a:bodyPr lIns="128016" tIns="64008" rIns="128016" bIns="64008" rtlCol="1" anchor="ctr"/>
          <a:lstStyle/>
          <a:p>
            <a:pPr algn="ctr"/>
            <a:endParaRPr lang="fa-IR"/>
          </a:p>
        </p:txBody>
      </p:sp>
      <p:sp>
        <p:nvSpPr>
          <p:cNvPr id="14" name="Freeform 13"/>
          <p:cNvSpPr/>
          <p:nvPr/>
        </p:nvSpPr>
        <p:spPr>
          <a:xfrm>
            <a:off x="1986916" y="2533650"/>
            <a:ext cx="1000125" cy="2720340"/>
          </a:xfrm>
          <a:custGeom>
            <a:avLst/>
            <a:gdLst>
              <a:gd name="connsiteX0" fmla="*/ 200025 w 714375"/>
              <a:gd name="connsiteY0" fmla="*/ 0 h 1943100"/>
              <a:gd name="connsiteX1" fmla="*/ 85725 w 714375"/>
              <a:gd name="connsiteY1" fmla="*/ 857250 h 1943100"/>
              <a:gd name="connsiteX2" fmla="*/ 714375 w 714375"/>
              <a:gd name="connsiteY2" fmla="*/ 1943100 h 1943100"/>
            </a:gdLst>
            <a:ahLst/>
            <a:cxnLst>
              <a:cxn ang="0">
                <a:pos x="connsiteX0" y="connsiteY0"/>
              </a:cxn>
              <a:cxn ang="0">
                <a:pos x="connsiteX1" y="connsiteY1"/>
              </a:cxn>
              <a:cxn ang="0">
                <a:pos x="connsiteX2" y="connsiteY2"/>
              </a:cxn>
            </a:cxnLst>
            <a:rect l="l" t="t" r="r" b="b"/>
            <a:pathLst>
              <a:path w="714375" h="1943100">
                <a:moveTo>
                  <a:pt x="200025" y="0"/>
                </a:moveTo>
                <a:cubicBezTo>
                  <a:pt x="100012" y="266700"/>
                  <a:pt x="0" y="533400"/>
                  <a:pt x="85725" y="857250"/>
                </a:cubicBezTo>
                <a:cubicBezTo>
                  <a:pt x="171450" y="1181100"/>
                  <a:pt x="442912" y="1562100"/>
                  <a:pt x="714375" y="1943100"/>
                </a:cubicBezTo>
              </a:path>
            </a:pathLst>
          </a:custGeom>
          <a:ln>
            <a:tailEnd type="arrow"/>
          </a:ln>
        </p:spPr>
        <p:style>
          <a:lnRef idx="3">
            <a:schemeClr val="accent2"/>
          </a:lnRef>
          <a:fillRef idx="0">
            <a:schemeClr val="accent2"/>
          </a:fillRef>
          <a:effectRef idx="2">
            <a:schemeClr val="accent2"/>
          </a:effectRef>
          <a:fontRef idx="minor">
            <a:schemeClr val="tx1"/>
          </a:fontRef>
        </p:style>
        <p:txBody>
          <a:bodyPr lIns="128016" tIns="64008" rIns="128016" bIns="64008" rtlCol="1" anchor="ctr"/>
          <a:lstStyle/>
          <a:p>
            <a:pPr algn="ctr"/>
            <a:endParaRPr lang="fa-I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pic>
        <p:nvPicPr>
          <p:cNvPr id="4098" name="Picture 2" descr="F:\render\1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50583" y="1485960"/>
            <a:ext cx="4643537" cy="3528000"/>
          </a:xfrm>
          <a:prstGeom prst="rect">
            <a:avLst/>
          </a:prstGeom>
          <a:noFill/>
        </p:spPr>
      </p:pic>
      <p:pic>
        <p:nvPicPr>
          <p:cNvPr id="4099" name="Picture 3" descr="F:\render\16.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20140" y="5520690"/>
            <a:ext cx="4643537" cy="3528000"/>
          </a:xfrm>
          <a:prstGeom prst="rect">
            <a:avLst/>
          </a:prstGeom>
          <a:ln>
            <a:noFill/>
          </a:ln>
          <a:effectLst>
            <a:softEdge rad="112500"/>
          </a:effectLst>
        </p:spPr>
      </p:pic>
      <p:pic>
        <p:nvPicPr>
          <p:cNvPr id="4100" name="Picture 4" descr="F:\render\4.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94120" y="4960620"/>
            <a:ext cx="4643537" cy="3528000"/>
          </a:xfrm>
          <a:prstGeom prst="rect">
            <a:avLst/>
          </a:prstGeom>
          <a:noFill/>
        </p:spPr>
      </p:pic>
      <p:pic>
        <p:nvPicPr>
          <p:cNvPr id="4101" name="Picture 5" descr="F:\render\8.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774180" y="899220"/>
            <a:ext cx="4643537" cy="3528000"/>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F:\Picture1.jpg"/>
          <p:cNvPicPr>
            <a:picLocks noChangeAspect="1" noChangeArrowheads="1"/>
          </p:cNvPicPr>
          <p:nvPr/>
        </p:nvPicPr>
        <p:blipFill>
          <a:blip r:embed="rId3"/>
          <a:srcRect/>
          <a:stretch>
            <a:fillRect/>
          </a:stretch>
        </p:blipFill>
        <p:spPr bwMode="auto">
          <a:xfrm>
            <a:off x="1" y="1"/>
            <a:ext cx="12814299" cy="9717088"/>
          </a:xfrm>
          <a:prstGeom prst="rect">
            <a:avLst/>
          </a:prstGeom>
          <a:noFill/>
        </p:spPr>
      </p:pic>
      <p:sp>
        <p:nvSpPr>
          <p:cNvPr id="12" name="TextBox 11"/>
          <p:cNvSpPr txBox="1"/>
          <p:nvPr/>
        </p:nvSpPr>
        <p:spPr>
          <a:xfrm>
            <a:off x="2987040" y="304804"/>
            <a:ext cx="9281160" cy="759884"/>
          </a:xfrm>
          <a:prstGeom prst="rect">
            <a:avLst/>
          </a:prstGeom>
          <a:noFill/>
        </p:spPr>
        <p:txBody>
          <a:bodyPr wrap="square" lIns="127631" tIns="63833" rIns="127631" bIns="63833" rtlCol="1">
            <a:spAutoFit/>
          </a:bodyPr>
          <a:lstStyle/>
          <a:p>
            <a:pPr algn="justLow" rtl="1"/>
            <a:r>
              <a:rPr lang="fa-IR" sz="4100" b="1" dirty="0">
                <a:effectLst>
                  <a:glow rad="101600">
                    <a:schemeClr val="bg1">
                      <a:lumMod val="75000"/>
                      <a:alpha val="40000"/>
                    </a:schemeClr>
                  </a:glow>
                  <a:outerShdw blurRad="50800" dist="38100" dir="5400000" algn="t" rotWithShape="0">
                    <a:prstClr val="black">
                      <a:alpha val="40000"/>
                    </a:prstClr>
                  </a:outerShdw>
                </a:effectLst>
                <a:cs typeface="B Kamran" pitchFamily="2" charset="-78"/>
              </a:rPr>
              <a:t>مقطع(حیاط شهری)</a:t>
            </a:r>
          </a:p>
        </p:txBody>
      </p:sp>
      <p:pic>
        <p:nvPicPr>
          <p:cNvPr id="9218" name="Picture 2" descr="C:\Ati's Univ Projz\6th Term\Tarahi Shahri Dr Abbas\MainProj\Emam reza St\emruz\sketch\s6.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96001" y="2118048"/>
            <a:ext cx="6477001" cy="2606353"/>
          </a:xfrm>
          <a:prstGeom prst="rect">
            <a:avLst/>
          </a:prstGeom>
          <a:noFill/>
        </p:spPr>
      </p:pic>
      <p:pic>
        <p:nvPicPr>
          <p:cNvPr id="9219" name="Picture 3" descr="C:\Ati's Univ Projz\6th Term\Tarahi Shahri Dr Abbas\MainProj\Emam reza St\emruz\sketch\s11.jpg"/>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38199" y="5791199"/>
            <a:ext cx="11506200" cy="3107874"/>
          </a:xfrm>
          <a:prstGeom prst="rect">
            <a:avLst/>
          </a:prstGeom>
          <a:noFill/>
        </p:spPr>
      </p:pic>
      <p:pic>
        <p:nvPicPr>
          <p:cNvPr id="10242" name="Picture 2" descr="C:\Ati's Univ Projz\6th Term\Tarahi Shahri Dr Abbas\MainProj\Emam reza St\Kafsazy Mobleman Nahaii\6.jpg"/>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1" y="1219201"/>
            <a:ext cx="5186875" cy="3980999"/>
          </a:xfrm>
          <a:prstGeom prst="rect">
            <a:avLst/>
          </a:prstGeom>
          <a:noFill/>
        </p:spPr>
      </p:pic>
      <p:cxnSp>
        <p:nvCxnSpPr>
          <p:cNvPr id="15" name="Straight Connector 14"/>
          <p:cNvCxnSpPr/>
          <p:nvPr/>
        </p:nvCxnSpPr>
        <p:spPr>
          <a:xfrm rot="5400000" flipH="1" flipV="1">
            <a:off x="3023754" y="3548048"/>
            <a:ext cx="1219200" cy="990599"/>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18487847">
            <a:off x="3955472" y="2867312"/>
            <a:ext cx="609601" cy="624786"/>
          </a:xfrm>
          <a:prstGeom prst="rect">
            <a:avLst/>
          </a:prstGeom>
          <a:noFill/>
        </p:spPr>
        <p:txBody>
          <a:bodyPr wrap="square" lIns="128016" tIns="64008" rIns="128016" bIns="64008" rtlCol="1">
            <a:spAutoFit/>
          </a:bodyPr>
          <a:lstStyle/>
          <a:p>
            <a:r>
              <a:rPr lang="en-US" sz="3200" dirty="0">
                <a:effectLst>
                  <a:outerShdw blurRad="38100" dist="38100" dir="2700000" algn="tl">
                    <a:srgbClr val="000000">
                      <a:alpha val="43137"/>
                    </a:srgbClr>
                  </a:outerShdw>
                </a:effectLst>
                <a:latin typeface="Comic Sans MS" pitchFamily="66" charset="0"/>
              </a:rPr>
              <a:t>A</a:t>
            </a:r>
            <a:endParaRPr lang="fa-IR" sz="3200" dirty="0">
              <a:effectLst>
                <a:outerShdw blurRad="38100" dist="38100" dir="2700000" algn="tl">
                  <a:srgbClr val="000000">
                    <a:alpha val="43137"/>
                  </a:srgbClr>
                </a:outerShdw>
              </a:effectLst>
              <a:latin typeface="Comic Sans MS" pitchFamily="66" charset="0"/>
            </a:endParaRPr>
          </a:p>
        </p:txBody>
      </p:sp>
      <p:sp>
        <p:nvSpPr>
          <p:cNvPr id="18" name="TextBox 17"/>
          <p:cNvSpPr txBox="1"/>
          <p:nvPr/>
        </p:nvSpPr>
        <p:spPr>
          <a:xfrm rot="18487847">
            <a:off x="2704196" y="4467511"/>
            <a:ext cx="609601" cy="624786"/>
          </a:xfrm>
          <a:prstGeom prst="rect">
            <a:avLst/>
          </a:prstGeom>
          <a:noFill/>
        </p:spPr>
        <p:txBody>
          <a:bodyPr wrap="square" lIns="128016" tIns="64008" rIns="128016" bIns="64008" rtlCol="1">
            <a:spAutoFit/>
          </a:bodyPr>
          <a:lstStyle/>
          <a:p>
            <a:r>
              <a:rPr lang="en-US" sz="3200" dirty="0">
                <a:effectLst>
                  <a:outerShdw blurRad="38100" dist="38100" dir="2700000" algn="tl">
                    <a:srgbClr val="000000">
                      <a:alpha val="43137"/>
                    </a:srgbClr>
                  </a:outerShdw>
                </a:effectLst>
                <a:latin typeface="Comic Sans MS" pitchFamily="66" charset="0"/>
              </a:rPr>
              <a:t>A</a:t>
            </a:r>
            <a:endParaRPr lang="fa-IR" sz="3200" dirty="0">
              <a:effectLst>
                <a:outerShdw blurRad="38100" dist="38100" dir="2700000" algn="tl">
                  <a:srgbClr val="000000">
                    <a:alpha val="43137"/>
                  </a:srgbClr>
                </a:outerShdw>
              </a:effectLst>
              <a:latin typeface="Comic Sans MS" pitchFamily="66" charset="0"/>
            </a:endParaRPr>
          </a:p>
        </p:txBody>
      </p:sp>
      <p:cxnSp>
        <p:nvCxnSpPr>
          <p:cNvPr id="20" name="Straight Connector 19"/>
          <p:cNvCxnSpPr/>
          <p:nvPr/>
        </p:nvCxnSpPr>
        <p:spPr>
          <a:xfrm>
            <a:off x="1447800" y="1999799"/>
            <a:ext cx="2743199" cy="266700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rot="13576954">
            <a:off x="951595" y="1421900"/>
            <a:ext cx="609601" cy="624786"/>
          </a:xfrm>
          <a:prstGeom prst="rect">
            <a:avLst/>
          </a:prstGeom>
          <a:noFill/>
        </p:spPr>
        <p:txBody>
          <a:bodyPr wrap="square" lIns="128016" tIns="64008" rIns="128016" bIns="64008" rtlCol="1">
            <a:spAutoFit/>
          </a:bodyPr>
          <a:lstStyle/>
          <a:p>
            <a:r>
              <a:rPr lang="en-US" sz="3200" dirty="0">
                <a:effectLst>
                  <a:outerShdw blurRad="38100" dist="38100" dir="2700000" algn="tl">
                    <a:srgbClr val="000000">
                      <a:alpha val="43137"/>
                    </a:srgbClr>
                  </a:outerShdw>
                </a:effectLst>
                <a:latin typeface="Comic Sans MS" pitchFamily="66" charset="0"/>
              </a:rPr>
              <a:t>B</a:t>
            </a:r>
            <a:endParaRPr lang="fa-IR" sz="3200" dirty="0">
              <a:effectLst>
                <a:outerShdw blurRad="38100" dist="38100" dir="2700000" algn="tl">
                  <a:srgbClr val="000000">
                    <a:alpha val="43137"/>
                  </a:srgbClr>
                </a:outerShdw>
              </a:effectLst>
              <a:latin typeface="Comic Sans MS" pitchFamily="66" charset="0"/>
            </a:endParaRPr>
          </a:p>
        </p:txBody>
      </p:sp>
      <p:sp>
        <p:nvSpPr>
          <p:cNvPr id="22" name="TextBox 21"/>
          <p:cNvSpPr txBox="1"/>
          <p:nvPr/>
        </p:nvSpPr>
        <p:spPr>
          <a:xfrm rot="13576954">
            <a:off x="4003373" y="4471973"/>
            <a:ext cx="609601" cy="624786"/>
          </a:xfrm>
          <a:prstGeom prst="rect">
            <a:avLst/>
          </a:prstGeom>
          <a:noFill/>
        </p:spPr>
        <p:txBody>
          <a:bodyPr wrap="square" lIns="128016" tIns="64008" rIns="128016" bIns="64008" rtlCol="1">
            <a:spAutoFit/>
          </a:bodyPr>
          <a:lstStyle/>
          <a:p>
            <a:r>
              <a:rPr lang="en-US" sz="3200" dirty="0">
                <a:effectLst>
                  <a:outerShdw blurRad="38100" dist="38100" dir="2700000" algn="tl">
                    <a:srgbClr val="000000">
                      <a:alpha val="43137"/>
                    </a:srgbClr>
                  </a:outerShdw>
                </a:effectLst>
                <a:latin typeface="Comic Sans MS" pitchFamily="66" charset="0"/>
              </a:rPr>
              <a:t>B</a:t>
            </a:r>
            <a:endParaRPr lang="fa-IR" sz="3200" dirty="0">
              <a:effectLst>
                <a:outerShdw blurRad="38100" dist="38100" dir="2700000" algn="tl">
                  <a:srgbClr val="000000">
                    <a:alpha val="43137"/>
                  </a:srgbClr>
                </a:outerShdw>
              </a:effectLst>
              <a:latin typeface="Comic Sans MS" pitchFamily="66" charset="0"/>
            </a:endParaRPr>
          </a:p>
        </p:txBody>
      </p:sp>
      <p:sp>
        <p:nvSpPr>
          <p:cNvPr id="23" name="TextBox 22"/>
          <p:cNvSpPr txBox="1"/>
          <p:nvPr/>
        </p:nvSpPr>
        <p:spPr>
          <a:xfrm>
            <a:off x="9028796" y="4852309"/>
            <a:ext cx="1639205" cy="461665"/>
          </a:xfrm>
          <a:prstGeom prst="rect">
            <a:avLst/>
          </a:prstGeom>
          <a:noFill/>
        </p:spPr>
        <p:txBody>
          <a:bodyPr wrap="square" lIns="91428" tIns="45714" rIns="91428" bIns="45714" rtlCol="1">
            <a:spAutoFit/>
          </a:bodyPr>
          <a:lstStyle/>
          <a:p>
            <a:r>
              <a:rPr lang="en-US" sz="2400" dirty="0">
                <a:effectLst>
                  <a:outerShdw blurRad="38100" dist="38100" dir="2700000" algn="tl">
                    <a:srgbClr val="000000">
                      <a:alpha val="43137"/>
                    </a:srgbClr>
                  </a:outerShdw>
                </a:effectLst>
                <a:latin typeface="Comic Sans MS" pitchFamily="66" charset="0"/>
              </a:rPr>
              <a:t>A - A</a:t>
            </a:r>
            <a:endParaRPr lang="fa-IR" sz="2400" dirty="0">
              <a:effectLst>
                <a:outerShdw blurRad="38100" dist="38100" dir="2700000" algn="tl">
                  <a:srgbClr val="000000">
                    <a:alpha val="43137"/>
                  </a:srgbClr>
                </a:outerShdw>
              </a:effectLst>
              <a:latin typeface="Comic Sans MS" pitchFamily="66" charset="0"/>
            </a:endParaRPr>
          </a:p>
        </p:txBody>
      </p:sp>
      <p:sp>
        <p:nvSpPr>
          <p:cNvPr id="24" name="TextBox 23"/>
          <p:cNvSpPr txBox="1"/>
          <p:nvPr/>
        </p:nvSpPr>
        <p:spPr>
          <a:xfrm>
            <a:off x="5943601" y="8763001"/>
            <a:ext cx="1639205" cy="461665"/>
          </a:xfrm>
          <a:prstGeom prst="rect">
            <a:avLst/>
          </a:prstGeom>
          <a:noFill/>
        </p:spPr>
        <p:txBody>
          <a:bodyPr wrap="square" lIns="91428" tIns="45714" rIns="91428" bIns="45714" rtlCol="1">
            <a:spAutoFit/>
          </a:bodyPr>
          <a:lstStyle/>
          <a:p>
            <a:r>
              <a:rPr lang="en-US" sz="2400" dirty="0">
                <a:effectLst>
                  <a:outerShdw blurRad="38100" dist="38100" dir="2700000" algn="tl">
                    <a:srgbClr val="000000">
                      <a:alpha val="43137"/>
                    </a:srgbClr>
                  </a:outerShdw>
                </a:effectLst>
                <a:latin typeface="Comic Sans MS" pitchFamily="66" charset="0"/>
              </a:rPr>
              <a:t>B - B</a:t>
            </a:r>
            <a:endParaRPr lang="fa-IR" sz="2400" dirty="0">
              <a:effectLst>
                <a:outerShdw blurRad="38100" dist="38100" dir="2700000" algn="tl">
                  <a:srgbClr val="000000">
                    <a:alpha val="43137"/>
                  </a:srgbClr>
                </a:outerShdw>
              </a:effectLst>
              <a:latin typeface="Comic Sans MS" pitchFamily="66"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pSp>
        <p:nvGrpSpPr>
          <p:cNvPr id="2" name="Group 22"/>
          <p:cNvGrpSpPr/>
          <p:nvPr/>
        </p:nvGrpSpPr>
        <p:grpSpPr>
          <a:xfrm>
            <a:off x="3540358" y="426720"/>
            <a:ext cx="2545673" cy="8961120"/>
            <a:chOff x="1535883" y="0"/>
            <a:chExt cx="1489769" cy="4064000"/>
          </a:xfrm>
          <a:scene3d>
            <a:camera prst="orthographicFront"/>
            <a:lightRig rig="flat" dir="t"/>
          </a:scene3d>
        </p:grpSpPr>
        <p:sp>
          <p:nvSpPr>
            <p:cNvPr id="34" name="Rounded Rectangle 33"/>
            <p:cNvSpPr/>
            <p:nvPr/>
          </p:nvSpPr>
          <p:spPr>
            <a:xfrm>
              <a:off x="1535883"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r" rtl="1">
                <a:buFont typeface="Arial" pitchFamily="34" charset="0"/>
                <a:buChar char="•"/>
              </a:pPr>
              <a:endParaRPr lang="fa-IR" sz="1500" dirty="0">
                <a:cs typeface="B Kamran" pitchFamily="2" charset="-78"/>
              </a:endParaRPr>
            </a:p>
          </p:txBody>
        </p:sp>
        <p:sp>
          <p:nvSpPr>
            <p:cNvPr id="35" name="Rounded Rectangle 7"/>
            <p:cNvSpPr/>
            <p:nvPr/>
          </p:nvSpPr>
          <p:spPr>
            <a:xfrm>
              <a:off x="1535883"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3" name="Group 26"/>
          <p:cNvGrpSpPr/>
          <p:nvPr/>
        </p:nvGrpSpPr>
        <p:grpSpPr>
          <a:xfrm>
            <a:off x="8749968" y="426720"/>
            <a:ext cx="2619077" cy="8961120"/>
            <a:chOff x="4604809" y="0"/>
            <a:chExt cx="1489769" cy="4064000"/>
          </a:xfrm>
          <a:scene3d>
            <a:camera prst="orthographicFront"/>
            <a:lightRig rig="flat" dir="t"/>
          </a:scene3d>
        </p:grpSpPr>
        <p:sp>
          <p:nvSpPr>
            <p:cNvPr id="30" name="Rounded Rectangle 29"/>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cs typeface="B Kamran" pitchFamily="2" charset="-78"/>
              </a:endParaRPr>
            </a:p>
          </p:txBody>
        </p:sp>
        <p:sp>
          <p:nvSpPr>
            <p:cNvPr id="31"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4" name="Group 26"/>
          <p:cNvGrpSpPr/>
          <p:nvPr/>
        </p:nvGrpSpPr>
        <p:grpSpPr>
          <a:xfrm>
            <a:off x="6096002" y="426720"/>
            <a:ext cx="2619077" cy="8961120"/>
            <a:chOff x="4604809" y="29773"/>
            <a:chExt cx="1489769" cy="4064000"/>
          </a:xfrm>
          <a:scene3d>
            <a:camera prst="orthographicFront"/>
            <a:lightRig rig="flat" dir="t"/>
          </a:scene3d>
        </p:grpSpPr>
        <p:sp>
          <p:nvSpPr>
            <p:cNvPr id="42" name="Rounded Rectangle 41"/>
            <p:cNvSpPr/>
            <p:nvPr/>
          </p:nvSpPr>
          <p:spPr>
            <a:xfrm>
              <a:off x="4604809" y="29773"/>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solidFill>
                  <a:srgbClr val="000000"/>
                </a:solidFill>
                <a:latin typeface="B Zar"/>
                <a:cs typeface="B Kamran" pitchFamily="2" charset="-78"/>
              </a:endParaRPr>
            </a:p>
          </p:txBody>
        </p:sp>
        <p:sp>
          <p:nvSpPr>
            <p:cNvPr id="43"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8" name="Oval 27"/>
          <p:cNvSpPr/>
          <p:nvPr/>
        </p:nvSpPr>
        <p:spPr>
          <a:xfrm>
            <a:off x="7782733" y="426720"/>
            <a:ext cx="1894637"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numCol="1" anchor="ctr"/>
          <a:lstStyle/>
          <a:p>
            <a:pPr algn="ctr"/>
            <a:r>
              <a:rPr lang="fa-IR" sz="2800" b="1" dirty="0">
                <a:effectLst>
                  <a:outerShdw blurRad="38100" dist="38100" dir="2700000" algn="tl">
                    <a:srgbClr val="000000">
                      <a:alpha val="43137"/>
                    </a:srgbClr>
                  </a:outerShdw>
                </a:effectLst>
                <a:cs typeface="B Bardiya" pitchFamily="2" charset="-78"/>
              </a:rPr>
              <a:t>امکانات</a:t>
            </a:r>
            <a:endParaRPr lang="en-US" sz="2800" b="1" dirty="0">
              <a:effectLst>
                <a:outerShdw blurRad="38100" dist="38100" dir="2700000" algn="tl">
                  <a:srgbClr val="000000">
                    <a:alpha val="43137"/>
                  </a:srgbClr>
                </a:outerShdw>
              </a:effectLst>
              <a:cs typeface="B Bardiya" pitchFamily="2" charset="-78"/>
            </a:endParaRPr>
          </a:p>
        </p:txBody>
      </p:sp>
      <p:sp>
        <p:nvSpPr>
          <p:cNvPr id="46" name="Rounded Rectangle 45"/>
          <p:cNvSpPr/>
          <p:nvPr/>
        </p:nvSpPr>
        <p:spPr>
          <a:xfrm>
            <a:off x="990567" y="381000"/>
            <a:ext cx="2545673" cy="8961120"/>
          </a:xfrm>
          <a:prstGeom prst="roundRect">
            <a:avLst>
              <a:gd name="adj" fmla="val 10000"/>
            </a:avLst>
          </a:prstGeom>
          <a:scene3d>
            <a:camera prst="orthographicFront"/>
            <a:lightRig rig="flat" dir="t"/>
          </a:scene3d>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91137" tIns="45569" rIns="91137" bIns="45569"/>
          <a:lstStyle/>
          <a:p>
            <a:pPr algn="justLow" rtl="1"/>
            <a:endParaRPr lang="fa-IR" sz="1500" dirty="0">
              <a:cs typeface="B Kamran" pitchFamily="2" charset="-78"/>
            </a:endParaRPr>
          </a:p>
        </p:txBody>
      </p:sp>
      <p:sp>
        <p:nvSpPr>
          <p:cNvPr id="24" name="Oval 23"/>
          <p:cNvSpPr/>
          <p:nvPr/>
        </p:nvSpPr>
        <p:spPr>
          <a:xfrm>
            <a:off x="2407890" y="426720"/>
            <a:ext cx="2087880"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anchor="ctr"/>
          <a:lstStyle/>
          <a:p>
            <a:pPr algn="ctr"/>
            <a:r>
              <a:rPr lang="fa-IR" sz="2800" b="1" dirty="0">
                <a:effectLst>
                  <a:outerShdw blurRad="38100" dist="38100" dir="2700000" algn="tl">
                    <a:srgbClr val="000000">
                      <a:alpha val="43137"/>
                    </a:srgbClr>
                  </a:outerShdw>
                </a:effectLst>
                <a:cs typeface="B Bardiya" pitchFamily="2" charset="-78"/>
              </a:rPr>
              <a:t>محدودیت ها</a:t>
            </a:r>
            <a:endParaRPr lang="en-US" sz="2800" b="1" dirty="0">
              <a:effectLst>
                <a:outerShdw blurRad="38100" dist="38100" dir="2700000" algn="tl">
                  <a:srgbClr val="000000">
                    <a:alpha val="43137"/>
                  </a:srgbClr>
                </a:outerShdw>
              </a:effectLst>
              <a:cs typeface="B Bardiya" pitchFamily="2" charset="-78"/>
            </a:endParaRPr>
          </a:p>
        </p:txBody>
      </p:sp>
      <p:grpSp>
        <p:nvGrpSpPr>
          <p:cNvPr id="5" name="Group 37"/>
          <p:cNvGrpSpPr/>
          <p:nvPr/>
        </p:nvGrpSpPr>
        <p:grpSpPr>
          <a:xfrm>
            <a:off x="11277601" y="441962"/>
            <a:ext cx="609601" cy="8944708"/>
            <a:chOff x="4604809" y="0"/>
            <a:chExt cx="1489769" cy="4064000"/>
          </a:xfrm>
          <a:scene3d>
            <a:camera prst="orthographicFront"/>
            <a:lightRig rig="flat" dir="t"/>
          </a:scene3d>
        </p:grpSpPr>
        <p:sp>
          <p:nvSpPr>
            <p:cNvPr id="39" name="Rounded Rectangle 38"/>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vert="vert" anchor="ctr"/>
            <a:lstStyle/>
            <a:p>
              <a:pPr algn="ctr" rtl="1"/>
              <a:r>
                <a:rPr lang="fa-IR" sz="4100" b="1" dirty="0">
                  <a:effectLst>
                    <a:outerShdw blurRad="38100" dist="38100" dir="2700000" algn="tl">
                      <a:srgbClr val="000000">
                        <a:alpha val="43137"/>
                      </a:srgbClr>
                    </a:outerShdw>
                  </a:effectLst>
                  <a:cs typeface="B Kamran" pitchFamily="2" charset="-78"/>
                </a:rPr>
                <a:t>کالبدی    </a:t>
              </a:r>
            </a:p>
          </p:txBody>
        </p:sp>
        <p:sp>
          <p:nvSpPr>
            <p:cNvPr id="49"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18" name="Rectangle 17"/>
          <p:cNvSpPr/>
          <p:nvPr/>
        </p:nvSpPr>
        <p:spPr>
          <a:xfrm>
            <a:off x="3581364" y="1894582"/>
            <a:ext cx="2438400" cy="1040001"/>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کف سازی در طول زمان فرسوده شده است و در بعضی جاها از بین رفته است و بازسازی های انجام شده بدون توجه به کف سازی قبلی صورت گرفته است.</a:t>
            </a:r>
          </a:p>
        </p:txBody>
      </p:sp>
      <p:pic>
        <p:nvPicPr>
          <p:cNvPr id="6145"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9963" y="2971799"/>
            <a:ext cx="192024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Rectangle 19"/>
          <p:cNvSpPr/>
          <p:nvPr/>
        </p:nvSpPr>
        <p:spPr>
          <a:xfrm>
            <a:off x="3649356" y="4368227"/>
            <a:ext cx="2362200" cy="566026"/>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اختلاف ارتفاع های ناگهانی در مسیر پیاده از آسایش محیط کاسته است.</a:t>
            </a:r>
          </a:p>
        </p:txBody>
      </p:sp>
      <p:pic>
        <p:nvPicPr>
          <p:cNvPr id="6146" name="Picture 2" descr="C:\DRIVE\information\UNIVERSIRY\tarahi shahri\mahdoode\Pix\100DSCIM\PICT019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09970" y="4938933"/>
            <a:ext cx="1930400" cy="13856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Rectangle 21"/>
          <p:cNvSpPr/>
          <p:nvPr/>
        </p:nvSpPr>
        <p:spPr>
          <a:xfrm>
            <a:off x="5105364" y="6400804"/>
            <a:ext cx="900332" cy="2698917"/>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کاربری های مولد آلودگی های صوتی و بصری مانند تعمیرگاه ها و کارگاه ها(به عنوان مثال کارگاه میل لنگ تراشی) در لایه اول قرار گرفته است.</a:t>
            </a:r>
          </a:p>
        </p:txBody>
      </p:sp>
      <p:pic>
        <p:nvPicPr>
          <p:cNvPr id="6147" name="Picture 3" descr="C:\DRIVE\information\UNIVERSIRY\tarahi shahri\mahdoode\Pix\100DSCIM\PICT0199.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6200000">
            <a:off x="3616217" y="6686590"/>
            <a:ext cx="1676401" cy="12572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8"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31355" y="8307053"/>
            <a:ext cx="1219200" cy="914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 name="Rectangle 28"/>
          <p:cNvSpPr/>
          <p:nvPr/>
        </p:nvSpPr>
        <p:spPr>
          <a:xfrm>
            <a:off x="1068014" y="1884858"/>
            <a:ext cx="2362200" cy="566026"/>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کاربری بیمارستان که نیاز به ارامش دارد در جداره بلافصل خیابان قرار گرفته است.</a:t>
            </a:r>
          </a:p>
        </p:txBody>
      </p:sp>
      <p:pic>
        <p:nvPicPr>
          <p:cNvPr id="6149" name="Picture 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95366" y="2514600"/>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2" name="Rectangle 31"/>
          <p:cNvSpPr/>
          <p:nvPr/>
        </p:nvSpPr>
        <p:spPr>
          <a:xfrm>
            <a:off x="1066765" y="3962417"/>
            <a:ext cx="2362200" cy="784535"/>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استقرار کاربری های درشت دانه و غیر فعال در ساعات غیر اداری (شرکت برق منطقه ای) در بدنه خیابان از سرزندگی کاسته است.</a:t>
            </a:r>
          </a:p>
        </p:txBody>
      </p:sp>
      <p:sp>
        <p:nvSpPr>
          <p:cNvPr id="44" name="Rectangle 43"/>
          <p:cNvSpPr/>
          <p:nvPr/>
        </p:nvSpPr>
        <p:spPr>
          <a:xfrm>
            <a:off x="990566" y="6097270"/>
            <a:ext cx="2422636" cy="1369311"/>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تعداد کاربری هایی که به سرزندگی خیابان کمک می کنند کم است.</a:t>
            </a:r>
          </a:p>
          <a:p>
            <a:pPr algn="justLow" rtl="1" fontAlgn="ctr"/>
            <a:endParaRPr lang="fa-IR" sz="800" dirty="0">
              <a:solidFill>
                <a:srgbClr val="000000"/>
              </a:solidFill>
              <a:cs typeface="B Kamran" pitchFamily="2" charset="-78"/>
            </a:endParaRPr>
          </a:p>
          <a:p>
            <a:pPr algn="justLow" rtl="1" fontAlgn="ctr">
              <a:buFont typeface="Arial" pitchFamily="34" charset="0"/>
              <a:buChar char="•"/>
            </a:pPr>
            <a:r>
              <a:rPr lang="fa-IR" sz="1500" dirty="0">
                <a:solidFill>
                  <a:srgbClr val="000000"/>
                </a:solidFill>
                <a:cs typeface="B Kamran" pitchFamily="2" charset="-78"/>
              </a:rPr>
              <a:t>قرارگیری کاربری پمپ بنزین در حاشیه خیابان مشکلات ترافیکی ایجاد کرده است.</a:t>
            </a:r>
          </a:p>
          <a:p>
            <a:pPr algn="justLow" rtl="1" fontAlgn="ctr">
              <a:buFont typeface="Arial" pitchFamily="34" charset="0"/>
              <a:buChar char="•"/>
            </a:pPr>
            <a:endParaRPr lang="fa-IR" sz="1500" dirty="0">
              <a:solidFill>
                <a:srgbClr val="000000"/>
              </a:solidFill>
              <a:cs typeface="B Kamran" pitchFamily="2" charset="-78"/>
            </a:endParaRPr>
          </a:p>
        </p:txBody>
      </p:sp>
      <p:pic>
        <p:nvPicPr>
          <p:cNvPr id="6152" name="Picture 8" descr="C:\DRIVE\information\UNIVERSIRY\tarahi shahri\mahdoode\Pic\STA41811.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95366" y="7341705"/>
            <a:ext cx="1828800" cy="11926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53" name="Picture 9"/>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11130" y="4953037"/>
            <a:ext cx="1828800" cy="10885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8" name="Rectangle 37"/>
          <p:cNvSpPr/>
          <p:nvPr/>
        </p:nvSpPr>
        <p:spPr>
          <a:xfrm>
            <a:off x="8762965" y="1937552"/>
            <a:ext cx="2438400" cy="1246200"/>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عقب نشینی ساختمان های اطراف چهارراه علاوه بر تامین دید وسایل نقلیه، فضای باز مناسبی را برای تعاملات اجتماعی فراهم نموده است  </a:t>
            </a:r>
            <a:endParaRPr lang="en-US" sz="1500" b="1" dirty="0">
              <a:solidFill>
                <a:srgbClr val="FF0000"/>
              </a:solidFill>
              <a:effectLst>
                <a:outerShdw blurRad="38100" dist="38100" dir="2700000" algn="tl">
                  <a:srgbClr val="000000">
                    <a:alpha val="43137"/>
                  </a:srgbClr>
                </a:outerShdw>
              </a:effectLst>
              <a:cs typeface="B Kamran" pitchFamily="2" charset="-78"/>
            </a:endParaRPr>
          </a:p>
          <a:p>
            <a:pPr algn="justLow" rtl="1"/>
            <a:endParaRPr lang="en-US" sz="1500" dirty="0">
              <a:cs typeface="B Kamran" pitchFamily="2" charset="-78"/>
            </a:endParaRPr>
          </a:p>
        </p:txBody>
      </p:sp>
      <p:sp>
        <p:nvSpPr>
          <p:cNvPr id="40" name="Rectangle 39"/>
          <p:cNvSpPr/>
          <p:nvPr/>
        </p:nvSpPr>
        <p:spPr>
          <a:xfrm>
            <a:off x="8839163" y="4655407"/>
            <a:ext cx="23622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برای جلوگیری از ایجاد ترافیک سواره و پیاده در اطراف بیمارستان، حیاط بیمارستان نقش جلوخان را ایفا می کند.</a:t>
            </a:r>
            <a:endParaRPr lang="en-US" sz="1500" dirty="0">
              <a:cs typeface="B Kamran" pitchFamily="2" charset="-78"/>
            </a:endParaRPr>
          </a:p>
        </p:txBody>
      </p:sp>
      <p:sp>
        <p:nvSpPr>
          <p:cNvPr id="41" name="Rectangle 40"/>
          <p:cNvSpPr/>
          <p:nvPr/>
        </p:nvSpPr>
        <p:spPr>
          <a:xfrm>
            <a:off x="6231739" y="1937534"/>
            <a:ext cx="2438400" cy="1040001"/>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تامین تسهیلات (سکوی مغازه ها و فضای بازار شب ) برای حضور فعالیت هایی که موجب سرزندگی و افزایش حضور مردم می شوند مانند دستفروشی ها.</a:t>
            </a:r>
            <a:endParaRPr lang="en-US" sz="1500" dirty="0">
              <a:cs typeface="B Kamran" pitchFamily="2" charset="-78"/>
            </a:endParaRPr>
          </a:p>
        </p:txBody>
      </p:sp>
      <p:pic>
        <p:nvPicPr>
          <p:cNvPr id="1026" name="Picture 2" descr="C:\DRIVE\information\UNIVERSIRY\tarahi shahri\mahdoode\Pix\100DSCIM\PICT0241.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476966" y="3048000"/>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6" name="Group 46"/>
          <p:cNvGrpSpPr/>
          <p:nvPr/>
        </p:nvGrpSpPr>
        <p:grpSpPr>
          <a:xfrm>
            <a:off x="6488644" y="4648200"/>
            <a:ext cx="1877639" cy="1408176"/>
            <a:chOff x="6705600" y="4648200"/>
            <a:chExt cx="1877638" cy="1408176"/>
          </a:xfrm>
        </p:grpSpPr>
        <p:pic>
          <p:nvPicPr>
            <p:cNvPr id="1029" name="Picture 5"/>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6705600" y="4648200"/>
              <a:ext cx="187763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 name="Rectangle 44"/>
            <p:cNvSpPr/>
            <p:nvPr/>
          </p:nvSpPr>
          <p:spPr>
            <a:xfrm>
              <a:off x="7391400" y="4876800"/>
              <a:ext cx="762000" cy="304800"/>
            </a:xfrm>
            <a:prstGeom prst="rect">
              <a:avLst/>
            </a:prstGeom>
            <a:noFill/>
            <a:ln>
              <a:solidFill>
                <a:srgbClr val="FF0000"/>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1" name="Picture 7"/>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990817" y="5638800"/>
            <a:ext cx="1943885" cy="1295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8" name="Rectangle 47"/>
          <p:cNvSpPr/>
          <p:nvPr/>
        </p:nvSpPr>
        <p:spPr>
          <a:xfrm>
            <a:off x="8892433" y="7111426"/>
            <a:ext cx="2308930"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منظر به کوه به کیفیت بصری محدوده افزوده است.</a:t>
            </a:r>
            <a:endParaRPr lang="en-US" sz="1500" dirty="0">
              <a:cs typeface="B Kamran" pitchFamily="2" charset="-78"/>
            </a:endParaRPr>
          </a:p>
        </p:txBody>
      </p:sp>
      <p:pic>
        <p:nvPicPr>
          <p:cNvPr id="1033" name="Picture 9"/>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029664" y="7735825"/>
            <a:ext cx="1877476"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0" name="Rectangle 49"/>
          <p:cNvSpPr/>
          <p:nvPr/>
        </p:nvSpPr>
        <p:spPr>
          <a:xfrm>
            <a:off x="6172164" y="6248407"/>
            <a:ext cx="24384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جهت گیری خیابان و ابعاد ساختمان ها به گونه ای است که سایه اندازی مناسبی ایجاد کرده است.</a:t>
            </a:r>
            <a:endParaRPr lang="en-US" sz="1500" dirty="0">
              <a:cs typeface="B Kamran" pitchFamily="2" charset="-78"/>
            </a:endParaRPr>
          </a:p>
        </p:txBody>
      </p:sp>
      <p:pic>
        <p:nvPicPr>
          <p:cNvPr id="1034" name="Picture 10" descr="C:\DRIVE\information\UNIVERSIRY\tarahi shahri\mahdoode\Pix\100DSCIM\PICT0289.JPG"/>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6476966" y="7162800"/>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6258" name="Picture 2" descr="C:\Ati's Univ Projz\6th Term\Tarahi Shahri Dr Abbas\MainProj\Emam reza St\Pix\Panaroma Taghato.jpg"/>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8793448" y="3200404"/>
            <a:ext cx="2386966" cy="9996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pSp>
        <p:nvGrpSpPr>
          <p:cNvPr id="2" name="Group 22"/>
          <p:cNvGrpSpPr/>
          <p:nvPr/>
        </p:nvGrpSpPr>
        <p:grpSpPr>
          <a:xfrm>
            <a:off x="3582085" y="426720"/>
            <a:ext cx="2545673" cy="8961120"/>
            <a:chOff x="1535883" y="0"/>
            <a:chExt cx="1489769" cy="4064000"/>
          </a:xfrm>
          <a:scene3d>
            <a:camera prst="orthographicFront"/>
            <a:lightRig rig="flat" dir="t"/>
          </a:scene3d>
        </p:grpSpPr>
        <p:sp>
          <p:nvSpPr>
            <p:cNvPr id="34" name="Rounded Rectangle 33"/>
            <p:cNvSpPr/>
            <p:nvPr/>
          </p:nvSpPr>
          <p:spPr>
            <a:xfrm>
              <a:off x="1535883"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r" rtl="1">
                <a:buFont typeface="Arial" pitchFamily="34" charset="0"/>
                <a:buChar char="•"/>
              </a:pPr>
              <a:endParaRPr lang="fa-IR" sz="1500" dirty="0">
                <a:cs typeface="B Kamran" pitchFamily="2" charset="-78"/>
              </a:endParaRPr>
            </a:p>
          </p:txBody>
        </p:sp>
        <p:sp>
          <p:nvSpPr>
            <p:cNvPr id="35" name="Rounded Rectangle 7"/>
            <p:cNvSpPr/>
            <p:nvPr/>
          </p:nvSpPr>
          <p:spPr>
            <a:xfrm>
              <a:off x="1535883"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3" name="Group 26"/>
          <p:cNvGrpSpPr/>
          <p:nvPr/>
        </p:nvGrpSpPr>
        <p:grpSpPr>
          <a:xfrm>
            <a:off x="8791697" y="426720"/>
            <a:ext cx="2619077" cy="8961120"/>
            <a:chOff x="4604809" y="0"/>
            <a:chExt cx="1489769" cy="4064000"/>
          </a:xfrm>
          <a:scene3d>
            <a:camera prst="orthographicFront"/>
            <a:lightRig rig="flat" dir="t"/>
          </a:scene3d>
        </p:grpSpPr>
        <p:sp>
          <p:nvSpPr>
            <p:cNvPr id="30" name="Rounded Rectangle 29"/>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cs typeface="B Kamran" pitchFamily="2" charset="-78"/>
              </a:endParaRPr>
            </a:p>
          </p:txBody>
        </p:sp>
        <p:sp>
          <p:nvSpPr>
            <p:cNvPr id="31"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4" name="Group 26"/>
          <p:cNvGrpSpPr/>
          <p:nvPr/>
        </p:nvGrpSpPr>
        <p:grpSpPr>
          <a:xfrm>
            <a:off x="6137732" y="426720"/>
            <a:ext cx="2619077" cy="8961120"/>
            <a:chOff x="4604809" y="29773"/>
            <a:chExt cx="1489769" cy="4064000"/>
          </a:xfrm>
          <a:scene3d>
            <a:camera prst="orthographicFront"/>
            <a:lightRig rig="flat" dir="t"/>
          </a:scene3d>
        </p:grpSpPr>
        <p:sp>
          <p:nvSpPr>
            <p:cNvPr id="42" name="Rounded Rectangle 41"/>
            <p:cNvSpPr/>
            <p:nvPr/>
          </p:nvSpPr>
          <p:spPr>
            <a:xfrm>
              <a:off x="4604809" y="29773"/>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solidFill>
                  <a:srgbClr val="000000"/>
                </a:solidFill>
                <a:latin typeface="B Zar"/>
                <a:cs typeface="B Kamran" pitchFamily="2" charset="-78"/>
              </a:endParaRPr>
            </a:p>
          </p:txBody>
        </p:sp>
        <p:sp>
          <p:nvSpPr>
            <p:cNvPr id="43"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8" name="Oval 27"/>
          <p:cNvSpPr/>
          <p:nvPr/>
        </p:nvSpPr>
        <p:spPr>
          <a:xfrm>
            <a:off x="7824461" y="426720"/>
            <a:ext cx="1894637"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numCol="1" anchor="ctr"/>
          <a:lstStyle/>
          <a:p>
            <a:pPr algn="ctr"/>
            <a:r>
              <a:rPr lang="fa-IR" sz="2800" b="1" dirty="0">
                <a:effectLst>
                  <a:outerShdw blurRad="38100" dist="38100" dir="2700000" algn="tl">
                    <a:srgbClr val="000000">
                      <a:alpha val="43137"/>
                    </a:srgbClr>
                  </a:outerShdw>
                </a:effectLst>
                <a:cs typeface="B Bardiya" pitchFamily="2" charset="-78"/>
              </a:rPr>
              <a:t>امکانات</a:t>
            </a:r>
            <a:endParaRPr lang="en-US" sz="2800" b="1" dirty="0">
              <a:effectLst>
                <a:outerShdw blurRad="38100" dist="38100" dir="2700000" algn="tl">
                  <a:srgbClr val="000000">
                    <a:alpha val="43137"/>
                  </a:srgbClr>
                </a:outerShdw>
              </a:effectLst>
              <a:cs typeface="B Bardiya" pitchFamily="2" charset="-78"/>
            </a:endParaRPr>
          </a:p>
        </p:txBody>
      </p:sp>
      <p:sp>
        <p:nvSpPr>
          <p:cNvPr id="46" name="Rounded Rectangle 45"/>
          <p:cNvSpPr/>
          <p:nvPr/>
        </p:nvSpPr>
        <p:spPr>
          <a:xfrm>
            <a:off x="1032297" y="381000"/>
            <a:ext cx="2545673" cy="8961120"/>
          </a:xfrm>
          <a:prstGeom prst="roundRect">
            <a:avLst>
              <a:gd name="adj" fmla="val 10000"/>
            </a:avLst>
          </a:prstGeom>
          <a:scene3d>
            <a:camera prst="orthographicFront"/>
            <a:lightRig rig="flat" dir="t"/>
          </a:scene3d>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91137" tIns="45569" rIns="91137" bIns="45569"/>
          <a:lstStyle/>
          <a:p>
            <a:pPr algn="justLow" rtl="1"/>
            <a:endParaRPr lang="fa-IR" sz="1500" dirty="0">
              <a:cs typeface="B Kamran" pitchFamily="2" charset="-78"/>
            </a:endParaRPr>
          </a:p>
        </p:txBody>
      </p:sp>
      <p:sp>
        <p:nvSpPr>
          <p:cNvPr id="24" name="Oval 23"/>
          <p:cNvSpPr/>
          <p:nvPr/>
        </p:nvSpPr>
        <p:spPr>
          <a:xfrm>
            <a:off x="2449620" y="426720"/>
            <a:ext cx="2087880"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anchor="ctr"/>
          <a:lstStyle/>
          <a:p>
            <a:pPr algn="ctr"/>
            <a:r>
              <a:rPr lang="fa-IR" sz="2800" b="1" dirty="0">
                <a:effectLst>
                  <a:outerShdw blurRad="38100" dist="38100" dir="2700000" algn="tl">
                    <a:srgbClr val="000000">
                      <a:alpha val="43137"/>
                    </a:srgbClr>
                  </a:outerShdw>
                </a:effectLst>
                <a:cs typeface="B Bardiya" pitchFamily="2" charset="-78"/>
              </a:rPr>
              <a:t>محدودیت ها</a:t>
            </a:r>
            <a:endParaRPr lang="en-US" sz="2800" b="1" dirty="0">
              <a:effectLst>
                <a:outerShdw blurRad="38100" dist="38100" dir="2700000" algn="tl">
                  <a:srgbClr val="000000">
                    <a:alpha val="43137"/>
                  </a:srgbClr>
                </a:outerShdw>
              </a:effectLst>
              <a:cs typeface="B Bardiya" pitchFamily="2" charset="-78"/>
            </a:endParaRPr>
          </a:p>
        </p:txBody>
      </p:sp>
      <p:grpSp>
        <p:nvGrpSpPr>
          <p:cNvPr id="5" name="Group 37"/>
          <p:cNvGrpSpPr/>
          <p:nvPr/>
        </p:nvGrpSpPr>
        <p:grpSpPr>
          <a:xfrm>
            <a:off x="11319331" y="441962"/>
            <a:ext cx="609601" cy="8944708"/>
            <a:chOff x="4604809" y="0"/>
            <a:chExt cx="1489769" cy="4064000"/>
          </a:xfrm>
          <a:scene3d>
            <a:camera prst="orthographicFront"/>
            <a:lightRig rig="flat" dir="t"/>
          </a:scene3d>
        </p:grpSpPr>
        <p:sp>
          <p:nvSpPr>
            <p:cNvPr id="39" name="Rounded Rectangle 38"/>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vert="vert" anchor="ctr"/>
            <a:lstStyle/>
            <a:p>
              <a:pPr algn="ctr" rtl="1"/>
              <a:r>
                <a:rPr lang="fa-IR" sz="4100" b="1" dirty="0">
                  <a:effectLst>
                    <a:outerShdw blurRad="38100" dist="38100" dir="2700000" algn="tl">
                      <a:srgbClr val="000000">
                        <a:alpha val="43137"/>
                      </a:srgbClr>
                    </a:outerShdw>
                  </a:effectLst>
                  <a:cs typeface="B Kamran" pitchFamily="2" charset="-78"/>
                </a:rPr>
                <a:t>کالبدی    </a:t>
              </a:r>
            </a:p>
          </p:txBody>
        </p:sp>
        <p:sp>
          <p:nvSpPr>
            <p:cNvPr id="49"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17" name="Rectangle 16"/>
          <p:cNvSpPr/>
          <p:nvPr/>
        </p:nvSpPr>
        <p:spPr>
          <a:xfrm>
            <a:off x="3607327" y="1828804"/>
            <a:ext cx="2438400" cy="803013"/>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در بعضی قسمت ها عدم هماهنگی تابلو ها از نظر ابعاد،رنگ و محل نصب، باعث ایجاد آشفتگی بصری شده است.</a:t>
            </a:r>
          </a:p>
        </p:txBody>
      </p:sp>
      <p:pic>
        <p:nvPicPr>
          <p:cNvPr id="4097" name="Picture 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75497" y="2667004"/>
            <a:ext cx="1981200" cy="1409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Rectangle 19"/>
          <p:cNvSpPr/>
          <p:nvPr/>
        </p:nvSpPr>
        <p:spPr>
          <a:xfrm>
            <a:off x="3599942" y="4180621"/>
            <a:ext cx="2438400" cy="803013"/>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نور پیاده رو عمدتا توسط روشنایی مغازه ها تامین می شود. در قسمت هایی این امکان وجود ندارد، نور تیرهای چراغ برق جوابگو نیست.</a:t>
            </a:r>
          </a:p>
        </p:txBody>
      </p:sp>
      <p:pic>
        <p:nvPicPr>
          <p:cNvPr id="4098" name="Picture 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42292" y="5257800"/>
            <a:ext cx="1066800" cy="144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9"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623094" y="5257800"/>
            <a:ext cx="1117600" cy="144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Rectangle 22"/>
          <p:cNvSpPr/>
          <p:nvPr/>
        </p:nvSpPr>
        <p:spPr>
          <a:xfrm>
            <a:off x="3535321" y="6980226"/>
            <a:ext cx="2514600" cy="803013"/>
          </a:xfrm>
          <a:prstGeom prst="rect">
            <a:avLst/>
          </a:prstGeom>
        </p:spPr>
        <p:txBody>
          <a:bodyPr wrap="square" lIns="91148" tIns="45574" rIns="91148" bIns="45574">
            <a:spAutoFit/>
          </a:bodyPr>
          <a:lstStyle/>
          <a:p>
            <a:pPr algn="r" rtl="1" fontAlgn="ctr">
              <a:buFont typeface="Arial" pitchFamily="34" charset="0"/>
              <a:buChar char="•"/>
            </a:pPr>
            <a:r>
              <a:rPr lang="fa-IR" sz="1500" dirty="0">
                <a:solidFill>
                  <a:srgbClr val="000000"/>
                </a:solidFill>
                <a:cs typeface="B Kamran" pitchFamily="2" charset="-78"/>
              </a:rPr>
              <a:t>استفاده مغازه ها از فضای پیاده رو علی رغم افزایش سرزندگی، مانع حرکت روان پیاده ها می گردد. </a:t>
            </a:r>
          </a:p>
        </p:txBody>
      </p:sp>
      <p:sp>
        <p:nvSpPr>
          <p:cNvPr id="26" name="Rectangle 25"/>
          <p:cNvSpPr/>
          <p:nvPr/>
        </p:nvSpPr>
        <p:spPr>
          <a:xfrm>
            <a:off x="1108494" y="1828804"/>
            <a:ext cx="2362200" cy="803013"/>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پارک موتور سیکلت و دوچرخه در پیاده روها عرض قابل توجهی پیاده رو را اشغال کرده است و از سهولت تردد می کاهد.</a:t>
            </a:r>
          </a:p>
        </p:txBody>
      </p:sp>
      <p:pic>
        <p:nvPicPr>
          <p:cNvPr id="4100" name="Picture 4" descr="C:\DRIVE\information\UNIVERSIRY\tarahi shahri\mahdoode\Pix\100DSCIM\PICT0194.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37094" y="2667000"/>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26"/>
          <p:cNvSpPr/>
          <p:nvPr/>
        </p:nvSpPr>
        <p:spPr>
          <a:xfrm>
            <a:off x="1108494" y="4114812"/>
            <a:ext cx="2362200" cy="2523473"/>
          </a:xfrm>
          <a:prstGeom prst="rect">
            <a:avLst/>
          </a:prstGeom>
        </p:spPr>
        <p:txBody>
          <a:bodyPr wrap="square" lIns="91148" tIns="45574" rIns="91148" bIns="45574">
            <a:spAutoFit/>
          </a:bodyPr>
          <a:lstStyle/>
          <a:p>
            <a:pPr algn="r" rtl="1" fontAlgn="ctr">
              <a:buFont typeface="Arial" pitchFamily="34" charset="0"/>
              <a:buChar char="•"/>
            </a:pPr>
            <a:r>
              <a:rPr lang="fa-IR" sz="1500" dirty="0">
                <a:solidFill>
                  <a:srgbClr val="000000"/>
                </a:solidFill>
                <a:cs typeface="B Kamran" pitchFamily="2" charset="-78"/>
              </a:rPr>
              <a:t>ابعاد و معماری بدنه های میدان نقشی در تعریف ان ندارند.</a:t>
            </a:r>
          </a:p>
          <a:p>
            <a:pPr algn="r" rtl="1" fontAlgn="ctr">
              <a:buFont typeface="Arial" pitchFamily="34" charset="0"/>
              <a:buChar char="•"/>
            </a:pPr>
            <a:endParaRPr lang="fa-IR" sz="1500" dirty="0">
              <a:solidFill>
                <a:srgbClr val="000000"/>
              </a:solidFill>
              <a:cs typeface="B Kamran" pitchFamily="2" charset="-78"/>
            </a:endParaRPr>
          </a:p>
          <a:p>
            <a:pPr algn="r" rtl="1" fontAlgn="ctr">
              <a:buFont typeface="Arial" pitchFamily="34" charset="0"/>
              <a:buChar char="•"/>
            </a:pPr>
            <a:endParaRPr lang="fa-IR" sz="1500" dirty="0">
              <a:solidFill>
                <a:srgbClr val="000000"/>
              </a:solidFill>
              <a:cs typeface="B Kamran" pitchFamily="2" charset="-78"/>
            </a:endParaRPr>
          </a:p>
          <a:p>
            <a:pPr algn="r" rtl="1" fontAlgn="ctr">
              <a:buFont typeface="Arial" pitchFamily="34" charset="0"/>
              <a:buChar char="•"/>
            </a:pPr>
            <a:endParaRPr lang="fa-IR" sz="1500" dirty="0">
              <a:solidFill>
                <a:srgbClr val="000000"/>
              </a:solidFill>
              <a:cs typeface="B Kamran" pitchFamily="2" charset="-78"/>
            </a:endParaRPr>
          </a:p>
          <a:p>
            <a:pPr algn="r" rtl="1" fontAlgn="ctr">
              <a:buFont typeface="Arial" pitchFamily="34" charset="0"/>
              <a:buChar char="•"/>
            </a:pPr>
            <a:endParaRPr lang="fa-IR" sz="1500" dirty="0">
              <a:solidFill>
                <a:srgbClr val="000000"/>
              </a:solidFill>
              <a:cs typeface="B Kamran" pitchFamily="2" charset="-78"/>
            </a:endParaRPr>
          </a:p>
          <a:p>
            <a:pPr algn="r" rtl="1" fontAlgn="ctr">
              <a:buFont typeface="Arial" pitchFamily="34" charset="0"/>
              <a:buChar char="•"/>
            </a:pPr>
            <a:endParaRPr lang="fa-IR" sz="1500" dirty="0">
              <a:solidFill>
                <a:srgbClr val="000000"/>
              </a:solidFill>
              <a:cs typeface="B Kamran" pitchFamily="2" charset="-78"/>
            </a:endParaRPr>
          </a:p>
          <a:p>
            <a:pPr algn="r" rtl="1" fontAlgn="ctr"/>
            <a:endParaRPr lang="fa-IR" sz="1500" dirty="0">
              <a:solidFill>
                <a:srgbClr val="000000"/>
              </a:solidFill>
              <a:cs typeface="B Kamran" pitchFamily="2" charset="-78"/>
            </a:endParaRPr>
          </a:p>
          <a:p>
            <a:pPr algn="r" rtl="1" fontAlgn="ctr"/>
            <a:endParaRPr lang="fa-IR" sz="800" dirty="0">
              <a:solidFill>
                <a:srgbClr val="000000"/>
              </a:solidFill>
              <a:cs typeface="B Kamran" pitchFamily="2" charset="-78"/>
            </a:endParaRPr>
          </a:p>
          <a:p>
            <a:pPr algn="r" rtl="1" fontAlgn="ctr">
              <a:buFont typeface="Arial" pitchFamily="34" charset="0"/>
              <a:buChar char="•"/>
            </a:pPr>
            <a:r>
              <a:rPr lang="fa-IR" sz="1500" dirty="0">
                <a:solidFill>
                  <a:srgbClr val="000000"/>
                </a:solidFill>
                <a:cs typeface="B Kamran" pitchFamily="2" charset="-78"/>
              </a:rPr>
              <a:t>میدان توسط بلوک های بتنی مشخص شده و فاقد شکل واضح و دائمی می باشد.</a:t>
            </a:r>
          </a:p>
        </p:txBody>
      </p:sp>
      <p:pic>
        <p:nvPicPr>
          <p:cNvPr id="26626" name="Picture 2" descr="C:\DRIVE\information\UNIVERSIRY\tarahi shahri\mahdoode\Pic\STA41824.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352336" y="7391399"/>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 name="Rectangle 28"/>
          <p:cNvSpPr/>
          <p:nvPr/>
        </p:nvSpPr>
        <p:spPr>
          <a:xfrm>
            <a:off x="1032294" y="6530385"/>
            <a:ext cx="2438400" cy="803013"/>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عبور مسیر ویژه اتوبوس از وسط میدان علی رغم کمک به حل مشکلات ترافیکی باعث آشفتگی شکل هندسی میدان شده است.</a:t>
            </a:r>
          </a:p>
        </p:txBody>
      </p:sp>
      <p:sp>
        <p:nvSpPr>
          <p:cNvPr id="33" name="Rectangle 32"/>
          <p:cNvSpPr/>
          <p:nvPr/>
        </p:nvSpPr>
        <p:spPr>
          <a:xfrm>
            <a:off x="8880892" y="1869187"/>
            <a:ext cx="23622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تداوم جداره در بدنه سمت چپ مسیر با حفظ کتیبه ها و رعایت هماهنگی ساختمان ها از نظر معماری تامین شده است. </a:t>
            </a:r>
            <a:endParaRPr lang="en-US" sz="1500" dirty="0">
              <a:cs typeface="B Kamran" pitchFamily="2" charset="-78"/>
            </a:endParaRPr>
          </a:p>
        </p:txBody>
      </p:sp>
      <p:grpSp>
        <p:nvGrpSpPr>
          <p:cNvPr id="6" name="Group 40"/>
          <p:cNvGrpSpPr/>
          <p:nvPr/>
        </p:nvGrpSpPr>
        <p:grpSpPr>
          <a:xfrm>
            <a:off x="8906167" y="2743239"/>
            <a:ext cx="2184526" cy="609601"/>
            <a:chOff x="9016874" y="2743200"/>
            <a:chExt cx="2184526" cy="609600"/>
          </a:xfrm>
        </p:grpSpPr>
        <p:pic>
          <p:nvPicPr>
            <p:cNvPr id="2050" name="Picture 2" descr="C:\DRIVE\information\UNIVERSIRY\tarahi shahri\mahdoode\Untitled-1.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016874" y="2743200"/>
              <a:ext cx="2184526" cy="60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8" name="Rectangle 37"/>
            <p:cNvSpPr/>
            <p:nvPr/>
          </p:nvSpPr>
          <p:spPr>
            <a:xfrm>
              <a:off x="9296400" y="2971800"/>
              <a:ext cx="252636" cy="152400"/>
            </a:xfrm>
            <a:prstGeom prst="rect">
              <a:avLst/>
            </a:prstGeom>
            <a:solidFill>
              <a:schemeClr val="accent1">
                <a:alpha val="7000"/>
              </a:schemeClr>
            </a:solidFill>
            <a:ln>
              <a:solidFill>
                <a:srgbClr val="FF0000"/>
              </a:solidFill>
            </a:ln>
            <a:scene3d>
              <a:camera prst="orthographicFront">
                <a:rot lat="0" lon="0" rev="0"/>
              </a:camera>
              <a:lightRig rig="threePt" dir="t">
                <a:rot lat="0" lon="0" rev="1200000"/>
              </a:lightRig>
            </a:scene3d>
            <a:sp3d>
              <a:bevelT w="63500" h="25400"/>
              <a:bevelB/>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0" name="Rectangle 39"/>
            <p:cNvSpPr/>
            <p:nvPr/>
          </p:nvSpPr>
          <p:spPr>
            <a:xfrm>
              <a:off x="10515600" y="2956460"/>
              <a:ext cx="252636" cy="152400"/>
            </a:xfrm>
            <a:prstGeom prst="rect">
              <a:avLst/>
            </a:prstGeom>
            <a:solidFill>
              <a:schemeClr val="accent1">
                <a:alpha val="7000"/>
              </a:schemeClr>
            </a:solidFill>
            <a:ln>
              <a:solidFill>
                <a:srgbClr val="FF0000"/>
              </a:solidFill>
            </a:ln>
            <a:scene3d>
              <a:camera prst="orthographicFront">
                <a:rot lat="0" lon="0" rev="0"/>
              </a:camera>
              <a:lightRig rig="threePt" dir="t">
                <a:rot lat="0" lon="0" rev="1200000"/>
              </a:lightRig>
            </a:scene3d>
            <a:sp3d>
              <a:bevelT w="63500" h="25400"/>
              <a:bevelB/>
            </a:sp3d>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grpSp>
      <p:sp>
        <p:nvSpPr>
          <p:cNvPr id="44" name="Rectangle 43"/>
          <p:cNvSpPr/>
          <p:nvPr/>
        </p:nvSpPr>
        <p:spPr>
          <a:xfrm>
            <a:off x="8880892" y="3682427"/>
            <a:ext cx="2362200"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کریدور بصری به حرم رونق خاصی به محدوده می بخشد خصوصا در شب.</a:t>
            </a:r>
            <a:endParaRPr lang="en-US" sz="1500" dirty="0">
              <a:cs typeface="B Kamran" pitchFamily="2" charset="-78"/>
            </a:endParaRPr>
          </a:p>
        </p:txBody>
      </p:sp>
      <p:pic>
        <p:nvPicPr>
          <p:cNvPr id="2053" name="Picture 5"/>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9033294" y="4419600"/>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5" name="Rectangle 44"/>
          <p:cNvSpPr/>
          <p:nvPr/>
        </p:nvSpPr>
        <p:spPr>
          <a:xfrm>
            <a:off x="8957094" y="6400803"/>
            <a:ext cx="2286000"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جزیره طراحی مناسبی دارد و نقش مهمی در تامین ایمنی پیاده ایفا می کند.</a:t>
            </a:r>
            <a:endParaRPr lang="en-US" sz="1500" dirty="0">
              <a:cs typeface="B Kamran" pitchFamily="2" charset="-78"/>
            </a:endParaRPr>
          </a:p>
        </p:txBody>
      </p:sp>
      <p:sp>
        <p:nvSpPr>
          <p:cNvPr id="47" name="Rectangle 46"/>
          <p:cNvSpPr/>
          <p:nvPr/>
        </p:nvSpPr>
        <p:spPr>
          <a:xfrm>
            <a:off x="6213895" y="1859158"/>
            <a:ext cx="25146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برای سازگاری با موقعیت های مختلف (اعیاد و عزاداری ها) از مبلمان متحرک استفاده شده است.</a:t>
            </a:r>
            <a:endParaRPr lang="en-US" sz="1500" dirty="0">
              <a:cs typeface="B Kamran" pitchFamily="2" charset="-78"/>
            </a:endParaRPr>
          </a:p>
        </p:txBody>
      </p:sp>
      <p:pic>
        <p:nvPicPr>
          <p:cNvPr id="2055" name="Picture 7" descr="C:\DRIVE\information\UNIVERSIRY\tarahi shahri\mahdoode\Pix\100DSCIM\PICT0223.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442492" y="2859024"/>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1555" name="Picture 3"/>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9068450" y="7156176"/>
            <a:ext cx="1898337" cy="1636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1557" name="Picture 5"/>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314436" y="4687825"/>
            <a:ext cx="1942935" cy="13655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pSp>
        <p:nvGrpSpPr>
          <p:cNvPr id="2" name="Group 22"/>
          <p:cNvGrpSpPr/>
          <p:nvPr/>
        </p:nvGrpSpPr>
        <p:grpSpPr>
          <a:xfrm>
            <a:off x="3546862" y="381000"/>
            <a:ext cx="2545673" cy="8961120"/>
            <a:chOff x="1535883" y="0"/>
            <a:chExt cx="1489769" cy="4064000"/>
          </a:xfrm>
          <a:scene3d>
            <a:camera prst="orthographicFront"/>
            <a:lightRig rig="flat" dir="t"/>
          </a:scene3d>
        </p:grpSpPr>
        <p:sp>
          <p:nvSpPr>
            <p:cNvPr id="34" name="Rounded Rectangle 33"/>
            <p:cNvSpPr/>
            <p:nvPr/>
          </p:nvSpPr>
          <p:spPr>
            <a:xfrm>
              <a:off x="1535883"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r" rtl="1">
                <a:buFont typeface="Arial" pitchFamily="34" charset="0"/>
                <a:buChar char="•"/>
              </a:pPr>
              <a:endParaRPr lang="fa-IR" sz="1500" dirty="0">
                <a:cs typeface="B Kamran" pitchFamily="2" charset="-78"/>
              </a:endParaRPr>
            </a:p>
          </p:txBody>
        </p:sp>
        <p:sp>
          <p:nvSpPr>
            <p:cNvPr id="35" name="Rounded Rectangle 7"/>
            <p:cNvSpPr/>
            <p:nvPr/>
          </p:nvSpPr>
          <p:spPr>
            <a:xfrm>
              <a:off x="1535883"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3" name="Group 26"/>
          <p:cNvGrpSpPr/>
          <p:nvPr/>
        </p:nvGrpSpPr>
        <p:grpSpPr>
          <a:xfrm>
            <a:off x="8791662" y="426720"/>
            <a:ext cx="2619077" cy="8961120"/>
            <a:chOff x="4604809" y="0"/>
            <a:chExt cx="1489769" cy="4064000"/>
          </a:xfrm>
          <a:scene3d>
            <a:camera prst="orthographicFront"/>
            <a:lightRig rig="flat" dir="t"/>
          </a:scene3d>
        </p:grpSpPr>
        <p:sp>
          <p:nvSpPr>
            <p:cNvPr id="30" name="Rounded Rectangle 29"/>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cs typeface="B Kamran" pitchFamily="2" charset="-78"/>
              </a:endParaRPr>
            </a:p>
          </p:txBody>
        </p:sp>
        <p:sp>
          <p:nvSpPr>
            <p:cNvPr id="31"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4" name="Group 26"/>
          <p:cNvGrpSpPr/>
          <p:nvPr/>
        </p:nvGrpSpPr>
        <p:grpSpPr>
          <a:xfrm>
            <a:off x="6137697" y="426720"/>
            <a:ext cx="2619077" cy="8961120"/>
            <a:chOff x="4604809" y="29773"/>
            <a:chExt cx="1489769" cy="4064000"/>
          </a:xfrm>
          <a:scene3d>
            <a:camera prst="orthographicFront"/>
            <a:lightRig rig="flat" dir="t"/>
          </a:scene3d>
        </p:grpSpPr>
        <p:sp>
          <p:nvSpPr>
            <p:cNvPr id="42" name="Rounded Rectangle 41"/>
            <p:cNvSpPr/>
            <p:nvPr/>
          </p:nvSpPr>
          <p:spPr>
            <a:xfrm>
              <a:off x="4604809" y="29773"/>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solidFill>
                  <a:srgbClr val="000000"/>
                </a:solidFill>
                <a:latin typeface="B Zar"/>
                <a:cs typeface="B Kamran" pitchFamily="2" charset="-78"/>
              </a:endParaRPr>
            </a:p>
          </p:txBody>
        </p:sp>
        <p:sp>
          <p:nvSpPr>
            <p:cNvPr id="43"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8" name="Oval 27"/>
          <p:cNvSpPr/>
          <p:nvPr/>
        </p:nvSpPr>
        <p:spPr>
          <a:xfrm>
            <a:off x="7824426" y="426720"/>
            <a:ext cx="1894637"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numCol="1" anchor="ctr"/>
          <a:lstStyle/>
          <a:p>
            <a:pPr algn="ctr"/>
            <a:r>
              <a:rPr lang="fa-IR" sz="2800" b="1" dirty="0">
                <a:effectLst>
                  <a:outerShdw blurRad="38100" dist="38100" dir="2700000" algn="tl">
                    <a:srgbClr val="000000">
                      <a:alpha val="43137"/>
                    </a:srgbClr>
                  </a:outerShdw>
                </a:effectLst>
                <a:cs typeface="B Bardiya" pitchFamily="2" charset="-78"/>
              </a:rPr>
              <a:t>امکانات</a:t>
            </a:r>
            <a:endParaRPr lang="en-US" sz="2800" b="1" dirty="0">
              <a:effectLst>
                <a:outerShdw blurRad="38100" dist="38100" dir="2700000" algn="tl">
                  <a:srgbClr val="000000">
                    <a:alpha val="43137"/>
                  </a:srgbClr>
                </a:outerShdw>
              </a:effectLst>
              <a:cs typeface="B Bardiya" pitchFamily="2" charset="-78"/>
            </a:endParaRPr>
          </a:p>
        </p:txBody>
      </p:sp>
      <p:sp>
        <p:nvSpPr>
          <p:cNvPr id="46" name="Rounded Rectangle 45"/>
          <p:cNvSpPr/>
          <p:nvPr/>
        </p:nvSpPr>
        <p:spPr>
          <a:xfrm>
            <a:off x="991623" y="395739"/>
            <a:ext cx="2545673" cy="8961120"/>
          </a:xfrm>
          <a:prstGeom prst="roundRect">
            <a:avLst>
              <a:gd name="adj" fmla="val 10000"/>
            </a:avLst>
          </a:prstGeom>
          <a:scene3d>
            <a:camera prst="orthographicFront"/>
            <a:lightRig rig="flat" dir="t"/>
          </a:scene3d>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91137" tIns="45569" rIns="91137" bIns="45569"/>
          <a:lstStyle/>
          <a:p>
            <a:pPr algn="justLow" rtl="1"/>
            <a:endParaRPr lang="fa-IR" sz="1500" dirty="0">
              <a:cs typeface="B Kamran" pitchFamily="2" charset="-78"/>
            </a:endParaRPr>
          </a:p>
        </p:txBody>
      </p:sp>
      <p:sp>
        <p:nvSpPr>
          <p:cNvPr id="24" name="Oval 23"/>
          <p:cNvSpPr/>
          <p:nvPr/>
        </p:nvSpPr>
        <p:spPr>
          <a:xfrm>
            <a:off x="2449585" y="426720"/>
            <a:ext cx="2087880"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anchor="ctr"/>
          <a:lstStyle/>
          <a:p>
            <a:pPr algn="ctr"/>
            <a:r>
              <a:rPr lang="fa-IR" sz="2800" b="1" dirty="0">
                <a:effectLst>
                  <a:outerShdw blurRad="38100" dist="38100" dir="2700000" algn="tl">
                    <a:srgbClr val="000000">
                      <a:alpha val="43137"/>
                    </a:srgbClr>
                  </a:outerShdw>
                </a:effectLst>
                <a:cs typeface="B Bardiya" pitchFamily="2" charset="-78"/>
              </a:rPr>
              <a:t>محدودیت ها</a:t>
            </a:r>
            <a:endParaRPr lang="en-US" sz="2800" b="1" dirty="0">
              <a:effectLst>
                <a:outerShdw blurRad="38100" dist="38100" dir="2700000" algn="tl">
                  <a:srgbClr val="000000">
                    <a:alpha val="43137"/>
                  </a:srgbClr>
                </a:outerShdw>
              </a:effectLst>
              <a:cs typeface="B Bardiya" pitchFamily="2" charset="-78"/>
            </a:endParaRPr>
          </a:p>
        </p:txBody>
      </p:sp>
      <p:grpSp>
        <p:nvGrpSpPr>
          <p:cNvPr id="5" name="Group 37"/>
          <p:cNvGrpSpPr/>
          <p:nvPr/>
        </p:nvGrpSpPr>
        <p:grpSpPr>
          <a:xfrm>
            <a:off x="11319296" y="441962"/>
            <a:ext cx="609601" cy="8944708"/>
            <a:chOff x="4604809" y="0"/>
            <a:chExt cx="1489769" cy="4064000"/>
          </a:xfrm>
          <a:scene3d>
            <a:camera prst="orthographicFront"/>
            <a:lightRig rig="flat" dir="t"/>
          </a:scene3d>
        </p:grpSpPr>
        <p:sp>
          <p:nvSpPr>
            <p:cNvPr id="39" name="Rounded Rectangle 38"/>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vert="vert" anchor="ctr"/>
            <a:lstStyle/>
            <a:p>
              <a:pPr algn="ctr" rtl="1"/>
              <a:r>
                <a:rPr lang="fa-IR" sz="4100" b="1" dirty="0">
                  <a:effectLst>
                    <a:outerShdw blurRad="38100" dist="38100" dir="2700000" algn="tl">
                      <a:srgbClr val="000000">
                        <a:alpha val="43137"/>
                      </a:srgbClr>
                    </a:outerShdw>
                  </a:effectLst>
                  <a:cs typeface="B Kamran" pitchFamily="2" charset="-78"/>
                </a:rPr>
                <a:t>کالبدی    </a:t>
              </a:r>
            </a:p>
          </p:txBody>
        </p:sp>
        <p:sp>
          <p:nvSpPr>
            <p:cNvPr id="49"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17" name="Rectangle 16"/>
          <p:cNvSpPr/>
          <p:nvPr/>
        </p:nvSpPr>
        <p:spPr>
          <a:xfrm>
            <a:off x="3623057" y="1752601"/>
            <a:ext cx="2438400" cy="1040001"/>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کاربری های جاذب جمعیت در اطراف میدان (آبمیوه فروشی)  علی رغم ممنوعیت پارک باعث ایجاد پارک حاشیه ای در این قسمت می شود.</a:t>
            </a:r>
          </a:p>
        </p:txBody>
      </p:sp>
      <p:pic>
        <p:nvPicPr>
          <p:cNvPr id="27650"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27897" y="2895600"/>
            <a:ext cx="1877637"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Rectangle 18"/>
          <p:cNvSpPr/>
          <p:nvPr/>
        </p:nvSpPr>
        <p:spPr>
          <a:xfrm>
            <a:off x="3623057" y="4503019"/>
            <a:ext cx="2438400" cy="1015368"/>
          </a:xfrm>
          <a:prstGeom prst="rect">
            <a:avLst/>
          </a:prstGeom>
        </p:spPr>
        <p:txBody>
          <a:bodyPr wrap="square" lIns="91148" tIns="45574" rIns="91148" bIns="45574">
            <a:spAutoFit/>
          </a:bodyPr>
          <a:lstStyle/>
          <a:p>
            <a:pPr algn="justLow" rtl="1">
              <a:buFont typeface="Arial" pitchFamily="34" charset="0"/>
              <a:buChar char="•"/>
            </a:pPr>
            <a:r>
              <a:rPr lang="fa-IR" sz="1500" dirty="0">
                <a:solidFill>
                  <a:srgbClr val="000000"/>
                </a:solidFill>
                <a:cs typeface="B Kamran" pitchFamily="2" charset="-78"/>
              </a:rPr>
              <a:t>عدم توجه به فرم، خط آسمان، رنگ، مصالح و نوع معماری در نبش ها باعث عدم تعریف چهارراه دانش شده است</a:t>
            </a:r>
            <a:r>
              <a:rPr lang="en-US" sz="1500" dirty="0">
                <a:solidFill>
                  <a:srgbClr val="000000"/>
                </a:solidFill>
                <a:cs typeface="B Kamran" pitchFamily="2" charset="-78"/>
              </a:rPr>
              <a:t>.</a:t>
            </a:r>
          </a:p>
          <a:p>
            <a:pPr algn="justLow" rtl="1"/>
            <a:endParaRPr lang="en-US" sz="1500" dirty="0">
              <a:solidFill>
                <a:srgbClr val="000000"/>
              </a:solidFill>
              <a:cs typeface="B Kamran" pitchFamily="2" charset="-78"/>
            </a:endParaRPr>
          </a:p>
        </p:txBody>
      </p:sp>
      <p:sp>
        <p:nvSpPr>
          <p:cNvPr id="21" name="Rectangle 20"/>
          <p:cNvSpPr/>
          <p:nvPr/>
        </p:nvSpPr>
        <p:spPr>
          <a:xfrm>
            <a:off x="3623057" y="7063327"/>
            <a:ext cx="2438400" cy="803013"/>
          </a:xfrm>
          <a:prstGeom prst="rect">
            <a:avLst/>
          </a:prstGeom>
        </p:spPr>
        <p:txBody>
          <a:bodyPr wrap="square" lIns="91148" tIns="45574" rIns="91148" bIns="45574">
            <a:spAutoFit/>
          </a:bodyPr>
          <a:lstStyle/>
          <a:p>
            <a:pPr algn="justLow" rtl="1" fontAlgn="ctr">
              <a:buFont typeface="Arial" pitchFamily="34" charset="0"/>
              <a:buChar char="•"/>
            </a:pPr>
            <a:r>
              <a:rPr lang="fa-IR" sz="1500" dirty="0">
                <a:solidFill>
                  <a:srgbClr val="000000"/>
                </a:solidFill>
                <a:cs typeface="B Kamran" pitchFamily="2" charset="-78"/>
              </a:rPr>
              <a:t>عدم توجه به معماری وضع موجود در ساختمان های نوساز بدنه سمت راست، ناهماهنگی در بدنه ایجاد کرده است.</a:t>
            </a:r>
          </a:p>
        </p:txBody>
      </p:sp>
      <p:sp>
        <p:nvSpPr>
          <p:cNvPr id="26" name="Rectangle 25"/>
          <p:cNvSpPr/>
          <p:nvPr/>
        </p:nvSpPr>
        <p:spPr>
          <a:xfrm>
            <a:off x="1032259" y="1793674"/>
            <a:ext cx="2438400" cy="803013"/>
          </a:xfrm>
          <a:prstGeom prst="rect">
            <a:avLst/>
          </a:prstGeom>
        </p:spPr>
        <p:txBody>
          <a:bodyPr wrap="square" lIns="91148" tIns="45574" rIns="91148" bIns="45574">
            <a:spAutoFit/>
          </a:bodyPr>
          <a:lstStyle/>
          <a:p>
            <a:pPr algn="r" rtl="1">
              <a:buFont typeface="Arial" pitchFamily="34" charset="0"/>
              <a:buChar char="•"/>
            </a:pPr>
            <a:r>
              <a:rPr lang="fa-IR" sz="1500" dirty="0">
                <a:cs typeface="B Kamran" pitchFamily="2" charset="-78"/>
              </a:rPr>
              <a:t>کاربری های مکتب الزهرا، مساجد و آبمیوه فروشی ها با وجود اینکه سر ریز جمعیت به پیاده رو دارند، جلوخان تعریف شده ای ندارند. </a:t>
            </a:r>
            <a:endParaRPr lang="en-US" sz="1500" dirty="0">
              <a:cs typeface="B Kamran" pitchFamily="2" charset="-78"/>
            </a:endParaRPr>
          </a:p>
        </p:txBody>
      </p:sp>
      <p:pic>
        <p:nvPicPr>
          <p:cNvPr id="2052"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65103" y="2722602"/>
            <a:ext cx="1429361" cy="12397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3" name="Picture 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03543" y="2730849"/>
            <a:ext cx="791633" cy="12315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 name="Rectangle 28"/>
          <p:cNvSpPr/>
          <p:nvPr/>
        </p:nvSpPr>
        <p:spPr>
          <a:xfrm>
            <a:off x="1032297" y="4044891"/>
            <a:ext cx="2432221"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نخاله های ساختمانی در پیاده رو مانع عبور روان پیاده شده است.</a:t>
            </a:r>
            <a:endParaRPr lang="en-US" sz="1500" dirty="0">
              <a:cs typeface="B Kamran" pitchFamily="2" charset="-78"/>
            </a:endParaRPr>
          </a:p>
        </p:txBody>
      </p:sp>
      <p:pic>
        <p:nvPicPr>
          <p:cNvPr id="2054" name="Picture 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88224" y="4724399"/>
            <a:ext cx="1877639"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5" name="Picture 7"/>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927857" y="7787640"/>
            <a:ext cx="1877568" cy="14081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7282" name="Picture 2" descr="C:\Ati's Univ Projz\6th Term\Tarahi Shahri Dr Abbas\MainProj\Emam reza St\Pix\Panaroma Taghato.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607860" y="5334000"/>
            <a:ext cx="2426271" cy="746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2" name="Picture 2" descr="C:\Ati's Univ Projz\6th Term\Tarahi Shahri Dr Abbas\MainProj\Emam reza St\Pix\Panaroma Taghato.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561151" y="6144613"/>
            <a:ext cx="2453640" cy="8763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6" name="Rectangle 35"/>
          <p:cNvSpPr/>
          <p:nvPr/>
        </p:nvSpPr>
        <p:spPr>
          <a:xfrm>
            <a:off x="1108459" y="6172205"/>
            <a:ext cx="2362200" cy="803013"/>
          </a:xfrm>
          <a:prstGeom prst="rect">
            <a:avLst/>
          </a:prstGeom>
        </p:spPr>
        <p:txBody>
          <a:bodyPr wrap="square" lIns="91148" tIns="45574" rIns="91148" bIns="45574">
            <a:spAutoFit/>
          </a:bodyPr>
          <a:lstStyle/>
          <a:p>
            <a:pPr algn="justLow" rtl="1">
              <a:buFont typeface="Arial" pitchFamily="34" charset="0"/>
              <a:buChar char="•"/>
            </a:pPr>
            <a:r>
              <a:rPr lang="fa-IR" sz="1500" dirty="0">
                <a:solidFill>
                  <a:srgbClr val="000000"/>
                </a:solidFill>
                <a:cs typeface="B Kamran" pitchFamily="2" charset="-78"/>
              </a:rPr>
              <a:t>ابعاد و استقرار نا مناسب تابلو ها در پیاده رو و جزیره میانی، مانع دید عابر به حرم مطهر می شود.</a:t>
            </a:r>
            <a:endParaRPr lang="en-US" sz="1500" dirty="0">
              <a:cs typeface="B Kamran" pitchFamily="2" charset="-78"/>
            </a:endParaRPr>
          </a:p>
        </p:txBody>
      </p:sp>
      <p:pic>
        <p:nvPicPr>
          <p:cNvPr id="37" name="Picture 4" descr="C:\DRIVE\information\UNIVERSIRY\tarahi shahri\mahdoode\Pic\PICT0089.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114331" y="7924837"/>
            <a:ext cx="1320803" cy="9905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8" name="Picture 2" descr="C:\DRIVE\information\UNIVERSIRY\tarahi shahri\mahdoode\pictures\PICT0120.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123720" y="6858038"/>
            <a:ext cx="1320801" cy="9905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pSp>
        <p:nvGrpSpPr>
          <p:cNvPr id="2" name="Group 22"/>
          <p:cNvGrpSpPr/>
          <p:nvPr/>
        </p:nvGrpSpPr>
        <p:grpSpPr>
          <a:xfrm>
            <a:off x="3581028" y="426720"/>
            <a:ext cx="2545673" cy="8961120"/>
            <a:chOff x="1535883" y="0"/>
            <a:chExt cx="1489769" cy="4064000"/>
          </a:xfrm>
          <a:scene3d>
            <a:camera prst="orthographicFront"/>
            <a:lightRig rig="flat" dir="t"/>
          </a:scene3d>
        </p:grpSpPr>
        <p:sp>
          <p:nvSpPr>
            <p:cNvPr id="34" name="Rounded Rectangle 33"/>
            <p:cNvSpPr/>
            <p:nvPr/>
          </p:nvSpPr>
          <p:spPr>
            <a:xfrm>
              <a:off x="1535883"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r" rtl="1">
                <a:buFont typeface="Arial" pitchFamily="34" charset="0"/>
                <a:buChar char="•"/>
              </a:pPr>
              <a:endParaRPr lang="fa-IR" sz="1500" dirty="0">
                <a:cs typeface="B Kamran" pitchFamily="2" charset="-78"/>
              </a:endParaRPr>
            </a:p>
          </p:txBody>
        </p:sp>
        <p:sp>
          <p:nvSpPr>
            <p:cNvPr id="35" name="Rounded Rectangle 7"/>
            <p:cNvSpPr/>
            <p:nvPr/>
          </p:nvSpPr>
          <p:spPr>
            <a:xfrm>
              <a:off x="1535883"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3" name="Group 26"/>
          <p:cNvGrpSpPr/>
          <p:nvPr/>
        </p:nvGrpSpPr>
        <p:grpSpPr>
          <a:xfrm>
            <a:off x="8790640" y="426720"/>
            <a:ext cx="2619077" cy="8961120"/>
            <a:chOff x="4604809" y="0"/>
            <a:chExt cx="1489769" cy="4064000"/>
          </a:xfrm>
          <a:scene3d>
            <a:camera prst="orthographicFront"/>
            <a:lightRig rig="flat" dir="t"/>
          </a:scene3d>
        </p:grpSpPr>
        <p:sp>
          <p:nvSpPr>
            <p:cNvPr id="30" name="Rounded Rectangle 29"/>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cs typeface="B Kamran" pitchFamily="2" charset="-78"/>
              </a:endParaRPr>
            </a:p>
          </p:txBody>
        </p:sp>
        <p:sp>
          <p:nvSpPr>
            <p:cNvPr id="31"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4" name="Group 26"/>
          <p:cNvGrpSpPr/>
          <p:nvPr/>
        </p:nvGrpSpPr>
        <p:grpSpPr>
          <a:xfrm>
            <a:off x="6136675" y="426720"/>
            <a:ext cx="2619077" cy="8961120"/>
            <a:chOff x="4604809" y="29773"/>
            <a:chExt cx="1489769" cy="4064000"/>
          </a:xfrm>
          <a:scene3d>
            <a:camera prst="orthographicFront"/>
            <a:lightRig rig="flat" dir="t"/>
          </a:scene3d>
        </p:grpSpPr>
        <p:sp>
          <p:nvSpPr>
            <p:cNvPr id="42" name="Rounded Rectangle 41"/>
            <p:cNvSpPr/>
            <p:nvPr/>
          </p:nvSpPr>
          <p:spPr>
            <a:xfrm>
              <a:off x="4604809" y="29773"/>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solidFill>
                  <a:srgbClr val="000000"/>
                </a:solidFill>
                <a:latin typeface="B Zar"/>
                <a:cs typeface="B Kamran" pitchFamily="2" charset="-78"/>
              </a:endParaRPr>
            </a:p>
          </p:txBody>
        </p:sp>
        <p:sp>
          <p:nvSpPr>
            <p:cNvPr id="43"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8" name="Oval 27"/>
          <p:cNvSpPr/>
          <p:nvPr/>
        </p:nvSpPr>
        <p:spPr>
          <a:xfrm>
            <a:off x="7823404" y="426720"/>
            <a:ext cx="1894637"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numCol="1" anchor="ctr"/>
          <a:lstStyle/>
          <a:p>
            <a:pPr algn="ctr"/>
            <a:r>
              <a:rPr lang="fa-IR" sz="2800" b="1" dirty="0">
                <a:effectLst>
                  <a:outerShdw blurRad="38100" dist="38100" dir="2700000" algn="tl">
                    <a:srgbClr val="000000">
                      <a:alpha val="43137"/>
                    </a:srgbClr>
                  </a:outerShdw>
                </a:effectLst>
                <a:cs typeface="B Bardiya" pitchFamily="2" charset="-78"/>
              </a:rPr>
              <a:t>امکانات</a:t>
            </a:r>
            <a:endParaRPr lang="en-US" sz="2800" b="1" dirty="0">
              <a:effectLst>
                <a:outerShdw blurRad="38100" dist="38100" dir="2700000" algn="tl">
                  <a:srgbClr val="000000">
                    <a:alpha val="43137"/>
                  </a:srgbClr>
                </a:outerShdw>
              </a:effectLst>
              <a:cs typeface="B Bardiya" pitchFamily="2" charset="-78"/>
            </a:endParaRPr>
          </a:p>
        </p:txBody>
      </p:sp>
      <p:sp>
        <p:nvSpPr>
          <p:cNvPr id="46" name="Rounded Rectangle 45"/>
          <p:cNvSpPr/>
          <p:nvPr/>
        </p:nvSpPr>
        <p:spPr>
          <a:xfrm>
            <a:off x="990601" y="395739"/>
            <a:ext cx="2545673" cy="8961120"/>
          </a:xfrm>
          <a:prstGeom prst="roundRect">
            <a:avLst>
              <a:gd name="adj" fmla="val 10000"/>
            </a:avLst>
          </a:prstGeom>
          <a:scene3d>
            <a:camera prst="orthographicFront"/>
            <a:lightRig rig="flat" dir="t"/>
          </a:scene3d>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91137" tIns="45569" rIns="91137" bIns="45569"/>
          <a:lstStyle/>
          <a:p>
            <a:pPr algn="justLow" rtl="1"/>
            <a:endParaRPr lang="fa-IR" sz="1500" dirty="0">
              <a:cs typeface="B Kamran" pitchFamily="2" charset="-78"/>
            </a:endParaRPr>
          </a:p>
        </p:txBody>
      </p:sp>
      <p:sp>
        <p:nvSpPr>
          <p:cNvPr id="24" name="Oval 23"/>
          <p:cNvSpPr/>
          <p:nvPr/>
        </p:nvSpPr>
        <p:spPr>
          <a:xfrm>
            <a:off x="2448563" y="426720"/>
            <a:ext cx="2087880"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anchor="ctr"/>
          <a:lstStyle/>
          <a:p>
            <a:pPr algn="ctr"/>
            <a:r>
              <a:rPr lang="fa-IR" sz="2800" b="1" dirty="0">
                <a:effectLst>
                  <a:outerShdw blurRad="38100" dist="38100" dir="2700000" algn="tl">
                    <a:srgbClr val="000000">
                      <a:alpha val="43137"/>
                    </a:srgbClr>
                  </a:outerShdw>
                </a:effectLst>
                <a:cs typeface="B Bardiya" pitchFamily="2" charset="-78"/>
              </a:rPr>
              <a:t>محدودیت ها</a:t>
            </a:r>
            <a:endParaRPr lang="en-US" sz="2800" b="1" dirty="0">
              <a:effectLst>
                <a:outerShdw blurRad="38100" dist="38100" dir="2700000" algn="tl">
                  <a:srgbClr val="000000">
                    <a:alpha val="43137"/>
                  </a:srgbClr>
                </a:outerShdw>
              </a:effectLst>
              <a:cs typeface="B Bardiya" pitchFamily="2" charset="-78"/>
            </a:endParaRPr>
          </a:p>
        </p:txBody>
      </p:sp>
      <p:grpSp>
        <p:nvGrpSpPr>
          <p:cNvPr id="5" name="Group 37"/>
          <p:cNvGrpSpPr/>
          <p:nvPr/>
        </p:nvGrpSpPr>
        <p:grpSpPr>
          <a:xfrm>
            <a:off x="11318238" y="441962"/>
            <a:ext cx="609603" cy="8944708"/>
            <a:chOff x="4604807" y="0"/>
            <a:chExt cx="1489771" cy="4064000"/>
          </a:xfrm>
          <a:scene3d>
            <a:camera prst="orthographicFront"/>
            <a:lightRig rig="flat" dir="t"/>
          </a:scene3d>
        </p:grpSpPr>
        <p:sp>
          <p:nvSpPr>
            <p:cNvPr id="39" name="Rounded Rectangle 38"/>
            <p:cNvSpPr/>
            <p:nvPr/>
          </p:nvSpPr>
          <p:spPr>
            <a:xfrm>
              <a:off x="4604807"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vert="vert" anchor="ctr"/>
            <a:lstStyle/>
            <a:p>
              <a:pPr algn="ctr" rtl="1"/>
              <a:r>
                <a:rPr lang="fa-IR" sz="4100" b="1" dirty="0">
                  <a:effectLst>
                    <a:outerShdw blurRad="38100" dist="38100" dir="2700000" algn="tl">
                      <a:srgbClr val="000000">
                        <a:alpha val="43137"/>
                      </a:srgbClr>
                    </a:outerShdw>
                  </a:effectLst>
                  <a:cs typeface="B Kamran" pitchFamily="2" charset="-78"/>
                </a:rPr>
                <a:t>اجتماعی-اقتصادی</a:t>
              </a:r>
            </a:p>
          </p:txBody>
        </p:sp>
        <p:sp>
          <p:nvSpPr>
            <p:cNvPr id="49"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19" name="Rectangle 18"/>
          <p:cNvSpPr/>
          <p:nvPr/>
        </p:nvSpPr>
        <p:spPr>
          <a:xfrm>
            <a:off x="8879835" y="1905006"/>
            <a:ext cx="23622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حضور زائرین و تعاملات آنها با مجاورین و به خصوص صاحبان مشاغل در محدوده، باعث ایجاد سرزندگی شده است.</a:t>
            </a:r>
            <a:endParaRPr lang="en-US" sz="1500" dirty="0">
              <a:cs typeface="B Kamran" pitchFamily="2" charset="-78"/>
            </a:endParaRPr>
          </a:p>
        </p:txBody>
      </p:sp>
      <p:pic>
        <p:nvPicPr>
          <p:cNvPr id="3074" name="Picture 2" descr="C:\DRIVE\information\UNIVERSIRY\tarahi shahri\mahdoode\239CANON\IMG_106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956072" y="2971805"/>
            <a:ext cx="2209801" cy="16572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descr="C:\DRIVE\information\UNIVERSIRY\tarahi shahri\mahdoode\Night\DSC0007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5400000">
            <a:off x="8856685" y="5105400"/>
            <a:ext cx="2438400" cy="18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Rectangle 21"/>
          <p:cNvSpPr/>
          <p:nvPr/>
        </p:nvSpPr>
        <p:spPr>
          <a:xfrm>
            <a:off x="6325786" y="1905001"/>
            <a:ext cx="2401687"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دید به حرم تاثیر عمیق درونی در مردم ایجاد می کند.</a:t>
            </a:r>
            <a:endParaRPr lang="en-US" sz="1500" dirty="0">
              <a:cs typeface="B Kamran" pitchFamily="2" charset="-78"/>
            </a:endParaRPr>
          </a:p>
        </p:txBody>
      </p:sp>
      <p:sp>
        <p:nvSpPr>
          <p:cNvPr id="23" name="Rectangle 22"/>
          <p:cNvSpPr/>
          <p:nvPr/>
        </p:nvSpPr>
        <p:spPr>
          <a:xfrm>
            <a:off x="3677034" y="7959728"/>
            <a:ext cx="23622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وابستگی معلولین به دیگران برای جابه جایی به دلیل عدم تامین تسهیلات لازم برای آنها، از عزت نفس آنها می کاهد.</a:t>
            </a:r>
            <a:endParaRPr lang="en-US" sz="1500" dirty="0">
              <a:cs typeface="B Kamran" pitchFamily="2" charset="-78"/>
            </a:endParaRPr>
          </a:p>
        </p:txBody>
      </p:sp>
      <p:sp>
        <p:nvSpPr>
          <p:cNvPr id="25" name="Rectangle 24"/>
          <p:cNvSpPr/>
          <p:nvPr/>
        </p:nvSpPr>
        <p:spPr>
          <a:xfrm>
            <a:off x="3698235" y="1905001"/>
            <a:ext cx="2362200"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جایگاه های  تخلیه زباله فرصت بروز رفتارهای ناهنجار اجتماعی را ایجاد می کند.</a:t>
            </a:r>
            <a:endParaRPr lang="en-US" sz="1500" dirty="0">
              <a:cs typeface="B Kamran" pitchFamily="2" charset="-78"/>
            </a:endParaRPr>
          </a:p>
        </p:txBody>
      </p:sp>
      <p:sp>
        <p:nvSpPr>
          <p:cNvPr id="26" name="Rectangle 25"/>
          <p:cNvSpPr/>
          <p:nvPr/>
        </p:nvSpPr>
        <p:spPr>
          <a:xfrm>
            <a:off x="3698235" y="4731606"/>
            <a:ext cx="2362200" cy="80301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درشت دانه های متروکه در حاشیه خیابان شرایط بروز رفتار های اجتماعی نا مطلوب را فراهم می کند.</a:t>
            </a:r>
            <a:endParaRPr lang="en-US" sz="1500" dirty="0">
              <a:cs typeface="B Kamran" pitchFamily="2" charset="-78"/>
            </a:endParaRPr>
          </a:p>
        </p:txBody>
      </p:sp>
      <p:sp>
        <p:nvSpPr>
          <p:cNvPr id="27" name="Rectangle 26"/>
          <p:cNvSpPr/>
          <p:nvPr/>
        </p:nvSpPr>
        <p:spPr>
          <a:xfrm>
            <a:off x="1031237" y="1905004"/>
            <a:ext cx="2438400"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نحوه استفاده از زمین با ارزش اقتصادی آن تطابق ندارد. اکثر قطعات یک یا دو طبقه هستند.</a:t>
            </a:r>
            <a:endParaRPr lang="en-US" sz="1500" dirty="0">
              <a:cs typeface="B Kamran" pitchFamily="2" charset="-78"/>
            </a:endParaRPr>
          </a:p>
        </p:txBody>
      </p:sp>
      <p:pic>
        <p:nvPicPr>
          <p:cNvPr id="3076" name="Picture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441440" y="2743239"/>
            <a:ext cx="2015696" cy="20573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7" name="Picture 5" descr="C:\DRIVE\information\UNIVERSIRY\tarahi shahri\mahdoode\Pix\100DSCIM\PICT0284.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749075" y="2667038"/>
            <a:ext cx="2235199" cy="16764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8" name="Picture 6" descr="C:\DRIVE\information\UNIVERSIRY\tarahi shahri\mahdoode\Pix\100DSCIM\PICT0186.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749075" y="5867438"/>
            <a:ext cx="2235199" cy="16764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descr="C:\DRIVE\information\UNIVERSIRY\tarahi shahri\mahdoode\Pic\New Folder\PICT0092.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164242" y="2895602"/>
            <a:ext cx="2194560" cy="1645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F:\Picture1.jpg"/>
          <p:cNvPicPr>
            <a:picLocks noChangeAspect="1" noChangeArrowheads="1"/>
          </p:cNvPicPr>
          <p:nvPr/>
        </p:nvPicPr>
        <p:blipFill>
          <a:blip r:embed="rId3"/>
          <a:srcRect/>
          <a:stretch>
            <a:fillRect/>
          </a:stretch>
        </p:blipFill>
        <p:spPr bwMode="auto">
          <a:xfrm>
            <a:off x="2" y="-115886"/>
            <a:ext cx="12814299" cy="9717088"/>
          </a:xfrm>
          <a:prstGeom prst="rect">
            <a:avLst/>
          </a:prstGeom>
          <a:noFill/>
        </p:spPr>
      </p:pic>
      <p:grpSp>
        <p:nvGrpSpPr>
          <p:cNvPr id="2" name="Group 22"/>
          <p:cNvGrpSpPr/>
          <p:nvPr/>
        </p:nvGrpSpPr>
        <p:grpSpPr>
          <a:xfrm>
            <a:off x="3622724" y="426720"/>
            <a:ext cx="2545673" cy="8961120"/>
            <a:chOff x="1535883" y="0"/>
            <a:chExt cx="1489769" cy="4064000"/>
          </a:xfrm>
          <a:scene3d>
            <a:camera prst="orthographicFront"/>
            <a:lightRig rig="flat" dir="t"/>
          </a:scene3d>
        </p:grpSpPr>
        <p:sp>
          <p:nvSpPr>
            <p:cNvPr id="34" name="Rounded Rectangle 33"/>
            <p:cNvSpPr/>
            <p:nvPr/>
          </p:nvSpPr>
          <p:spPr>
            <a:xfrm>
              <a:off x="1535883"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pPr algn="r" rtl="1">
                <a:buFont typeface="Arial" pitchFamily="34" charset="0"/>
                <a:buChar char="•"/>
              </a:pPr>
              <a:endParaRPr lang="fa-IR" sz="1500" dirty="0">
                <a:cs typeface="B Kamran" pitchFamily="2" charset="-78"/>
              </a:endParaRPr>
            </a:p>
          </p:txBody>
        </p:sp>
        <p:sp>
          <p:nvSpPr>
            <p:cNvPr id="35" name="Rounded Rectangle 7"/>
            <p:cNvSpPr/>
            <p:nvPr/>
          </p:nvSpPr>
          <p:spPr>
            <a:xfrm>
              <a:off x="1535883"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3" name="Group 26"/>
          <p:cNvGrpSpPr/>
          <p:nvPr/>
        </p:nvGrpSpPr>
        <p:grpSpPr>
          <a:xfrm>
            <a:off x="8832333" y="426720"/>
            <a:ext cx="2619077" cy="8961120"/>
            <a:chOff x="4604809" y="0"/>
            <a:chExt cx="1489769" cy="4064000"/>
          </a:xfrm>
          <a:scene3d>
            <a:camera prst="orthographicFront"/>
            <a:lightRig rig="flat" dir="t"/>
          </a:scene3d>
        </p:grpSpPr>
        <p:sp>
          <p:nvSpPr>
            <p:cNvPr id="30" name="Rounded Rectangle 29"/>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cs typeface="B Kamran" pitchFamily="2" charset="-78"/>
              </a:endParaRPr>
            </a:p>
          </p:txBody>
        </p:sp>
        <p:sp>
          <p:nvSpPr>
            <p:cNvPr id="31"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grpSp>
        <p:nvGrpSpPr>
          <p:cNvPr id="4" name="Group 26"/>
          <p:cNvGrpSpPr/>
          <p:nvPr/>
        </p:nvGrpSpPr>
        <p:grpSpPr>
          <a:xfrm>
            <a:off x="6178369" y="426720"/>
            <a:ext cx="2619077" cy="8961120"/>
            <a:chOff x="4604809" y="29773"/>
            <a:chExt cx="1489769" cy="4064000"/>
          </a:xfrm>
          <a:scene3d>
            <a:camera prst="orthographicFront"/>
            <a:lightRig rig="flat" dir="t"/>
          </a:scene3d>
        </p:grpSpPr>
        <p:sp>
          <p:nvSpPr>
            <p:cNvPr id="42" name="Rounded Rectangle 41"/>
            <p:cNvSpPr/>
            <p:nvPr/>
          </p:nvSpPr>
          <p:spPr>
            <a:xfrm>
              <a:off x="4604809" y="29773"/>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a:lstStyle/>
            <a:p>
              <a:endParaRPr lang="fa-IR" sz="1500" dirty="0">
                <a:solidFill>
                  <a:srgbClr val="000000"/>
                </a:solidFill>
                <a:latin typeface="B Zar"/>
                <a:cs typeface="B Kamran" pitchFamily="2" charset="-78"/>
              </a:endParaRPr>
            </a:p>
          </p:txBody>
        </p:sp>
        <p:sp>
          <p:nvSpPr>
            <p:cNvPr id="43"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28" name="Oval 27"/>
          <p:cNvSpPr/>
          <p:nvPr/>
        </p:nvSpPr>
        <p:spPr>
          <a:xfrm>
            <a:off x="7865099" y="426720"/>
            <a:ext cx="1894637"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numCol="1" anchor="ctr"/>
          <a:lstStyle/>
          <a:p>
            <a:pPr algn="ctr"/>
            <a:r>
              <a:rPr lang="fa-IR" sz="2800" b="1" dirty="0">
                <a:effectLst>
                  <a:outerShdw blurRad="38100" dist="38100" dir="2700000" algn="tl">
                    <a:srgbClr val="000000">
                      <a:alpha val="43137"/>
                    </a:srgbClr>
                  </a:outerShdw>
                </a:effectLst>
                <a:cs typeface="B Bardiya" pitchFamily="2" charset="-78"/>
              </a:rPr>
              <a:t>امکانات</a:t>
            </a:r>
            <a:endParaRPr lang="en-US" sz="2800" b="1" dirty="0">
              <a:effectLst>
                <a:outerShdw blurRad="38100" dist="38100" dir="2700000" algn="tl">
                  <a:srgbClr val="000000">
                    <a:alpha val="43137"/>
                  </a:srgbClr>
                </a:outerShdw>
              </a:effectLst>
              <a:cs typeface="B Bardiya" pitchFamily="2" charset="-78"/>
            </a:endParaRPr>
          </a:p>
        </p:txBody>
      </p:sp>
      <p:sp>
        <p:nvSpPr>
          <p:cNvPr id="46" name="Rounded Rectangle 45"/>
          <p:cNvSpPr/>
          <p:nvPr/>
        </p:nvSpPr>
        <p:spPr>
          <a:xfrm>
            <a:off x="1032294" y="395739"/>
            <a:ext cx="2545673" cy="8961120"/>
          </a:xfrm>
          <a:prstGeom prst="roundRect">
            <a:avLst>
              <a:gd name="adj" fmla="val 10000"/>
            </a:avLst>
          </a:prstGeom>
          <a:scene3d>
            <a:camera prst="orthographicFront"/>
            <a:lightRig rig="flat" dir="t"/>
          </a:scene3d>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91137" tIns="45569" rIns="91137" bIns="45569"/>
          <a:lstStyle/>
          <a:p>
            <a:pPr algn="justLow" rtl="1"/>
            <a:endParaRPr lang="fa-IR" sz="1500" dirty="0">
              <a:cs typeface="B Kamran" pitchFamily="2" charset="-78"/>
            </a:endParaRPr>
          </a:p>
        </p:txBody>
      </p:sp>
      <p:sp>
        <p:nvSpPr>
          <p:cNvPr id="24" name="Oval 23"/>
          <p:cNvSpPr/>
          <p:nvPr/>
        </p:nvSpPr>
        <p:spPr>
          <a:xfrm>
            <a:off x="2490256" y="426720"/>
            <a:ext cx="2087880" cy="1386840"/>
          </a:xfrm>
          <a:prstGeom prst="ellipse">
            <a:avLst/>
          </a:prstGeom>
          <a:scene3d>
            <a:camera prst="orthographicFront"/>
            <a:lightRig rig="flat" dir="t"/>
          </a:scene3d>
          <a:sp3d z="127000" prstMaterial="plastic">
            <a:bevelT w="88900" h="88900"/>
            <a:bevelB w="88900" h="31750" prst="angle"/>
          </a:sp3d>
        </p:spPr>
        <p:style>
          <a:lnRef idx="0">
            <a:schemeClr val="accent1">
              <a:shade val="80000"/>
              <a:hueOff val="0"/>
              <a:satOff val="0"/>
              <a:lumOff val="0"/>
              <a:alphaOff val="0"/>
            </a:schemeClr>
          </a:lnRef>
          <a:fillRef idx="3">
            <a:schemeClr val="accent1">
              <a:tint val="40000"/>
              <a:hueOff val="0"/>
              <a:satOff val="0"/>
              <a:lumOff val="0"/>
              <a:alphaOff val="0"/>
            </a:schemeClr>
          </a:fillRef>
          <a:effectRef idx="2">
            <a:schemeClr val="accent1">
              <a:tint val="40000"/>
              <a:hueOff val="0"/>
              <a:satOff val="0"/>
              <a:lumOff val="0"/>
              <a:alphaOff val="0"/>
            </a:schemeClr>
          </a:effectRef>
          <a:fontRef idx="minor">
            <a:schemeClr val="lt1">
              <a:hueOff val="0"/>
              <a:satOff val="0"/>
              <a:lumOff val="0"/>
              <a:alphaOff val="0"/>
            </a:schemeClr>
          </a:fontRef>
        </p:style>
        <p:txBody>
          <a:bodyPr lIns="127600" tIns="63819" rIns="127600" bIns="63819" anchor="ctr"/>
          <a:lstStyle/>
          <a:p>
            <a:pPr algn="ctr"/>
            <a:r>
              <a:rPr lang="fa-IR" sz="2800" b="1" dirty="0">
                <a:effectLst>
                  <a:outerShdw blurRad="38100" dist="38100" dir="2700000" algn="tl">
                    <a:srgbClr val="000000">
                      <a:alpha val="43137"/>
                    </a:srgbClr>
                  </a:outerShdw>
                </a:effectLst>
                <a:cs typeface="B Bardiya" pitchFamily="2" charset="-78"/>
              </a:rPr>
              <a:t>محدودیت ها</a:t>
            </a:r>
            <a:endParaRPr lang="en-US" sz="2800" b="1" dirty="0">
              <a:effectLst>
                <a:outerShdw blurRad="38100" dist="38100" dir="2700000" algn="tl">
                  <a:srgbClr val="000000">
                    <a:alpha val="43137"/>
                  </a:srgbClr>
                </a:outerShdw>
              </a:effectLst>
              <a:cs typeface="B Bardiya" pitchFamily="2" charset="-78"/>
            </a:endParaRPr>
          </a:p>
        </p:txBody>
      </p:sp>
      <p:grpSp>
        <p:nvGrpSpPr>
          <p:cNvPr id="5" name="Group 37"/>
          <p:cNvGrpSpPr/>
          <p:nvPr/>
        </p:nvGrpSpPr>
        <p:grpSpPr>
          <a:xfrm>
            <a:off x="11359967" y="441962"/>
            <a:ext cx="609601" cy="8944708"/>
            <a:chOff x="4604809" y="0"/>
            <a:chExt cx="1489769" cy="4064000"/>
          </a:xfrm>
          <a:scene3d>
            <a:camera prst="orthographicFront"/>
            <a:lightRig rig="flat" dir="t"/>
          </a:scene3d>
        </p:grpSpPr>
        <p:sp>
          <p:nvSpPr>
            <p:cNvPr id="39" name="Rounded Rectangle 38"/>
            <p:cNvSpPr/>
            <p:nvPr/>
          </p:nvSpPr>
          <p:spPr>
            <a:xfrm>
              <a:off x="4604809" y="0"/>
              <a:ext cx="1489769" cy="4064000"/>
            </a:xfrm>
            <a:prstGeom prst="roundRect">
              <a:avLst>
                <a:gd name="adj" fmla="val 10000"/>
              </a:avLst>
            </a:prstGeom>
            <a:sp3d prstMaterial="plastic">
              <a:bevelT w="120900" h="88900"/>
              <a:bevelB w="88900" h="31750" prst="angle"/>
            </a:sp3d>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vert="vert" anchor="ctr"/>
            <a:lstStyle/>
            <a:p>
              <a:pPr algn="ctr" rtl="1"/>
              <a:r>
                <a:rPr lang="fa-IR" sz="4100" b="1" dirty="0">
                  <a:effectLst>
                    <a:outerShdw blurRad="38100" dist="38100" dir="2700000" algn="tl">
                      <a:srgbClr val="000000">
                        <a:alpha val="43137"/>
                      </a:srgbClr>
                    </a:outerShdw>
                  </a:effectLst>
                  <a:cs typeface="B Kamran" pitchFamily="2" charset="-78"/>
                </a:rPr>
                <a:t>زیست محیطی </a:t>
              </a:r>
            </a:p>
          </p:txBody>
        </p:sp>
        <p:sp>
          <p:nvSpPr>
            <p:cNvPr id="49" name="Rounded Rectangle 13"/>
            <p:cNvSpPr/>
            <p:nvPr/>
          </p:nvSpPr>
          <p:spPr>
            <a:xfrm>
              <a:off x="4604809" y="1625600"/>
              <a:ext cx="1489769" cy="162560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41808" tIns="241808" rIns="241808" bIns="241808" numCol="1" spcCol="1270" anchor="ctr" anchorCtr="0">
              <a:noAutofit/>
            </a:bodyPr>
            <a:lstStyle/>
            <a:p>
              <a:pPr algn="ctr" defTabSz="2108977">
                <a:lnSpc>
                  <a:spcPct val="90000"/>
                </a:lnSpc>
                <a:spcBef>
                  <a:spcPct val="0"/>
                </a:spcBef>
                <a:spcAft>
                  <a:spcPct val="35000"/>
                </a:spcAft>
              </a:pPr>
              <a:endParaRPr lang="en-US" sz="4800" dirty="0"/>
            </a:p>
          </p:txBody>
        </p:sp>
      </p:grpSp>
      <p:sp>
        <p:nvSpPr>
          <p:cNvPr id="17" name="Rectangle 16"/>
          <p:cNvSpPr/>
          <p:nvPr/>
        </p:nvSpPr>
        <p:spPr>
          <a:xfrm>
            <a:off x="3739929" y="1905004"/>
            <a:ext cx="2362200" cy="1040001"/>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نوع و تعداد درخت های استفاده شده نا مناسب است چرا که سایه اندازی مناسبی ایجاد نمی کنند و در نتیجه آسایش اقلیمی تامین نمی شود.</a:t>
            </a:r>
            <a:endParaRPr lang="en-US" sz="1500" dirty="0">
              <a:cs typeface="B Kamran" pitchFamily="2" charset="-78"/>
            </a:endParaRPr>
          </a:p>
        </p:txBody>
      </p:sp>
      <p:pic>
        <p:nvPicPr>
          <p:cNvPr id="4098" name="Picture 2" descr="C:\DRIVE\information\UNIVERSIRY\tarahi shahri\mahdoode\238CANON\IMG_101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44742" y="3048005"/>
            <a:ext cx="1676392" cy="22352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Rectangle 18"/>
          <p:cNvSpPr/>
          <p:nvPr/>
        </p:nvSpPr>
        <p:spPr>
          <a:xfrm>
            <a:off x="3652155" y="5646023"/>
            <a:ext cx="2438400" cy="553703"/>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در انتخاب پوشش گیاهی تغییرات فصلی و رشد تدریجی گیاه یا درخت در نظر گرفته نشده است.</a:t>
            </a:r>
            <a:endParaRPr lang="en-US" sz="1500" dirty="0">
              <a:cs typeface="B Kamran" pitchFamily="2" charset="-78"/>
            </a:endParaRPr>
          </a:p>
        </p:txBody>
      </p:sp>
      <p:sp>
        <p:nvSpPr>
          <p:cNvPr id="20" name="Rectangle 19"/>
          <p:cNvSpPr/>
          <p:nvPr/>
        </p:nvSpPr>
        <p:spPr>
          <a:xfrm>
            <a:off x="1149130" y="1911752"/>
            <a:ext cx="2438400" cy="566026"/>
          </a:xfrm>
          <a:prstGeom prst="rect">
            <a:avLst/>
          </a:prstGeom>
        </p:spPr>
        <p:txBody>
          <a:bodyPr wrap="square" lIns="91148" tIns="45574" rIns="91148" bIns="45574">
            <a:spAutoFit/>
          </a:bodyPr>
          <a:lstStyle/>
          <a:p>
            <a:pPr algn="justLow" rtl="1">
              <a:buFont typeface="Arial" pitchFamily="34" charset="0"/>
              <a:buChar char="•"/>
            </a:pPr>
            <a:r>
              <a:rPr lang="fa-IR" sz="1500" dirty="0">
                <a:cs typeface="B Kamran" pitchFamily="2" charset="-78"/>
              </a:rPr>
              <a:t>وجود جایگاه های تخلیه زباله، با ایجاد بو و منظر ناخوشایند، موجب آلودگی محیط شده است.</a:t>
            </a:r>
            <a:endParaRPr lang="en-US" sz="1500" dirty="0">
              <a:cs typeface="B Kamran" pitchFamily="2" charset="-78"/>
            </a:endParaRPr>
          </a:p>
        </p:txBody>
      </p:sp>
      <p:pic>
        <p:nvPicPr>
          <p:cNvPr id="4099"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16128" y="6553241"/>
            <a:ext cx="2133600" cy="16002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DRIVE\information\UNIVERSIRY\tarahi shahri\mahdoode\100DSCIM\PICT0030.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377732" y="2819403"/>
            <a:ext cx="1930400" cy="1447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TotalTime>
  <Words>7002</Words>
  <Application>Microsoft Office PowerPoint</Application>
  <PresentationFormat>A3 Paper (297x420 mm)</PresentationFormat>
  <Paragraphs>701</Paragraphs>
  <Slides>48</Slides>
  <Notes>47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48</vt:i4>
      </vt:variant>
    </vt:vector>
  </HeadingPairs>
  <TitlesOfParts>
    <vt:vector size="60" baseType="lpstr">
      <vt:lpstr>2  Badr</vt:lpstr>
      <vt:lpstr>2  Tabassom</vt:lpstr>
      <vt:lpstr>Arial</vt:lpstr>
      <vt:lpstr>B Badr</vt:lpstr>
      <vt:lpstr>B Bardiya</vt:lpstr>
      <vt:lpstr>B Kamran</vt:lpstr>
      <vt:lpstr>B Zar</vt:lpstr>
      <vt:lpstr>Calibri</vt:lpstr>
      <vt:lpstr>Comic Sans MS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MONA</dc:creator>
  <cp:lastModifiedBy>Mohammad</cp:lastModifiedBy>
  <cp:revision>6</cp:revision>
  <dcterms:created xsi:type="dcterms:W3CDTF">2008-07-27T05:04:55Z</dcterms:created>
  <dcterms:modified xsi:type="dcterms:W3CDTF">2020-12-13T23:31:45Z</dcterms:modified>
</cp:coreProperties>
</file>